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x="18288000" cy="10287000"/>
  <p:notesSz cx="6858000" cy="9144000"/>
  <p:embeddedFontLst>
    <p:embeddedFont>
      <p:font typeface="Glacial Indifference Bold" charset="1" panose="00000800000000000000"/>
      <p:regular r:id="rId20"/>
    </p:embeddedFont>
    <p:embeddedFont>
      <p:font typeface="Glacial Indifference" charset="1" panose="00000000000000000000"/>
      <p:regular r:id="rId21"/>
    </p:embeddedFont>
    <p:embeddedFont>
      <p:font typeface="Glacial Indifference Italics" charset="1" panose="00000000000000000000"/>
      <p:regular r:id="rId22"/>
    </p:embeddedFont>
    <p:embeddedFont>
      <p:font typeface="Raleway 1 Bold" charset="1" panose="00000000000000000000"/>
      <p:regular r:id="rId23"/>
    </p:embeddedFont>
    <p:embeddedFont>
      <p:font typeface="Raleway 1" charset="1" panose="00000000000000000000"/>
      <p:regular r:id="rId24"/>
    </p:embeddedFont>
    <p:embeddedFont>
      <p:font typeface="Raleway 1 Bold Italics" charset="1" panose="00000000000000000000"/>
      <p:regular r:id="rId25"/>
    </p:embeddedFont>
    <p:embeddedFont>
      <p:font typeface="Raleway 2 Bold" charset="1" panose="00000000000000000000"/>
      <p:regular r:id="rId26"/>
    </p:embeddedFont>
    <p:embeddedFont>
      <p:font typeface="Raleway 2" charset="1" panose="00000000000000000000"/>
      <p:regular r:id="rId27"/>
    </p:embeddedFont>
    <p:embeddedFont>
      <p:font typeface="Raleway 2 Bold Italics" charset="1" panose="000000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http://www.kulturveilederen.no" TargetMode="External" Type="http://schemas.openxmlformats.org/officeDocument/2006/relationships/hyperlink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.png" Type="http://schemas.openxmlformats.org/officeDocument/2006/relationships/image"/><Relationship Id="rId11" Target="../media/image12.svg" Type="http://schemas.openxmlformats.org/officeDocument/2006/relationships/image"/><Relationship Id="rId12" Target="../media/image13.png" Type="http://schemas.openxmlformats.org/officeDocument/2006/relationships/image"/><Relationship Id="rId13" Target="../media/image14.svg" Type="http://schemas.openxmlformats.org/officeDocument/2006/relationships/image"/><Relationship Id="rId14" Target="../media/image15.png" Type="http://schemas.openxmlformats.org/officeDocument/2006/relationships/image"/><Relationship Id="rId15" Target="../media/image16.svg" Type="http://schemas.openxmlformats.org/officeDocument/2006/relationships/image"/><Relationship Id="rId16" Target="../media/image17.png" Type="http://schemas.openxmlformats.org/officeDocument/2006/relationships/image"/><Relationship Id="rId17" Target="../media/image18.svg" Type="http://schemas.openxmlformats.org/officeDocument/2006/relationships/image"/><Relationship Id="rId18" Target="../media/image19.png" Type="http://schemas.openxmlformats.org/officeDocument/2006/relationships/image"/><Relationship Id="rId19" Target="../media/image20.svg" Type="http://schemas.openxmlformats.org/officeDocument/2006/relationships/image"/><Relationship Id="rId2" Target="../media/image3.png" Type="http://schemas.openxmlformats.org/officeDocument/2006/relationships/image"/><Relationship Id="rId20" Target="../media/image21.png" Type="http://schemas.openxmlformats.org/officeDocument/2006/relationships/image"/><Relationship Id="rId21" Target="../media/image22.svg" Type="http://schemas.openxmlformats.org/officeDocument/2006/relationships/image"/><Relationship Id="rId22" Target="../media/image23.png" Type="http://schemas.openxmlformats.org/officeDocument/2006/relationships/image"/><Relationship Id="rId23" Target="../media/image24.svg" Type="http://schemas.openxmlformats.org/officeDocument/2006/relationships/image"/><Relationship Id="rId24" Target="../media/image25.png" Type="http://schemas.openxmlformats.org/officeDocument/2006/relationships/image"/><Relationship Id="rId25" Target="../media/image26.svg" Type="http://schemas.openxmlformats.org/officeDocument/2006/relationships/image"/><Relationship Id="rId26" Target="../media/image27.png" Type="http://schemas.openxmlformats.org/officeDocument/2006/relationships/image"/><Relationship Id="rId27" Target="../media/image28.sv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Relationship Id="rId5" Target="../media/image6.svg" Type="http://schemas.openxmlformats.org/officeDocument/2006/relationships/image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9.png" Type="http://schemas.openxmlformats.org/officeDocument/2006/relationships/image"/><Relationship Id="rId9" Target="../media/image10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7.png" Type="http://schemas.openxmlformats.org/officeDocument/2006/relationships/image"/><Relationship Id="rId11" Target="../media/image38.svg" Type="http://schemas.openxmlformats.org/officeDocument/2006/relationships/image"/><Relationship Id="rId12" Target="../media/image39.png" Type="http://schemas.openxmlformats.org/officeDocument/2006/relationships/image"/><Relationship Id="rId13" Target="../media/image40.svg" Type="http://schemas.openxmlformats.org/officeDocument/2006/relationships/image"/><Relationship Id="rId14" Target="../media/image41.png" Type="http://schemas.openxmlformats.org/officeDocument/2006/relationships/image"/><Relationship Id="rId15" Target="../media/image42.svg" Type="http://schemas.openxmlformats.org/officeDocument/2006/relationships/image"/><Relationship Id="rId16" Target="../media/image43.png" Type="http://schemas.openxmlformats.org/officeDocument/2006/relationships/image"/><Relationship Id="rId17" Target="../media/image44.svg" Type="http://schemas.openxmlformats.org/officeDocument/2006/relationships/image"/><Relationship Id="rId18" Target="../media/image45.png" Type="http://schemas.openxmlformats.org/officeDocument/2006/relationships/image"/><Relationship Id="rId19" Target="../media/image46.svg" Type="http://schemas.openxmlformats.org/officeDocument/2006/relationships/image"/><Relationship Id="rId2" Target="../media/image29.png" Type="http://schemas.openxmlformats.org/officeDocument/2006/relationships/image"/><Relationship Id="rId20" Target="../media/image47.png" Type="http://schemas.openxmlformats.org/officeDocument/2006/relationships/image"/><Relationship Id="rId21" Target="../media/image48.svg" Type="http://schemas.openxmlformats.org/officeDocument/2006/relationships/image"/><Relationship Id="rId3" Target="../media/image30.svg" Type="http://schemas.openxmlformats.org/officeDocument/2006/relationships/image"/><Relationship Id="rId4" Target="../media/image31.png" Type="http://schemas.openxmlformats.org/officeDocument/2006/relationships/image"/><Relationship Id="rId5" Target="../media/image32.svg" Type="http://schemas.openxmlformats.org/officeDocument/2006/relationships/image"/><Relationship Id="rId6" Target="../media/image33.png" Type="http://schemas.openxmlformats.org/officeDocument/2006/relationships/image"/><Relationship Id="rId7" Target="../media/image34.svg" Type="http://schemas.openxmlformats.org/officeDocument/2006/relationships/image"/><Relationship Id="rId8" Target="../media/image35.png" Type="http://schemas.openxmlformats.org/officeDocument/2006/relationships/image"/><Relationship Id="rId9" Target="../media/image3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7.png" Type="http://schemas.openxmlformats.org/officeDocument/2006/relationships/image"/><Relationship Id="rId11" Target="../media/image58.svg" Type="http://schemas.openxmlformats.org/officeDocument/2006/relationships/image"/><Relationship Id="rId12" Target="../media/image59.png" Type="http://schemas.openxmlformats.org/officeDocument/2006/relationships/image"/><Relationship Id="rId13" Target="../media/image60.svg" Type="http://schemas.openxmlformats.org/officeDocument/2006/relationships/image"/><Relationship Id="rId14" Target="../media/image61.png" Type="http://schemas.openxmlformats.org/officeDocument/2006/relationships/image"/><Relationship Id="rId15" Target="../media/image62.svg" Type="http://schemas.openxmlformats.org/officeDocument/2006/relationships/image"/><Relationship Id="rId16" Target="../media/image63.png" Type="http://schemas.openxmlformats.org/officeDocument/2006/relationships/image"/><Relationship Id="rId17" Target="../media/image64.svg" Type="http://schemas.openxmlformats.org/officeDocument/2006/relationships/image"/><Relationship Id="rId18" Target="../media/image65.png" Type="http://schemas.openxmlformats.org/officeDocument/2006/relationships/image"/><Relationship Id="rId19" Target="../media/image66.svg" Type="http://schemas.openxmlformats.org/officeDocument/2006/relationships/image"/><Relationship Id="rId2" Target="../media/image49.png" Type="http://schemas.openxmlformats.org/officeDocument/2006/relationships/image"/><Relationship Id="rId20" Target="../media/image67.png" Type="http://schemas.openxmlformats.org/officeDocument/2006/relationships/image"/><Relationship Id="rId21" Target="../media/image68.svg" Type="http://schemas.openxmlformats.org/officeDocument/2006/relationships/image"/><Relationship Id="rId22" Target="../media/image69.png" Type="http://schemas.openxmlformats.org/officeDocument/2006/relationships/image"/><Relationship Id="rId23" Target="../media/image70.svg" Type="http://schemas.openxmlformats.org/officeDocument/2006/relationships/image"/><Relationship Id="rId24" Target="../media/image71.png" Type="http://schemas.openxmlformats.org/officeDocument/2006/relationships/image"/><Relationship Id="rId25" Target="../media/image72.svg" Type="http://schemas.openxmlformats.org/officeDocument/2006/relationships/image"/><Relationship Id="rId26" Target="../media/image23.png" Type="http://schemas.openxmlformats.org/officeDocument/2006/relationships/image"/><Relationship Id="rId27" Target="../media/image73.svg" Type="http://schemas.openxmlformats.org/officeDocument/2006/relationships/image"/><Relationship Id="rId28" Target="../media/image74.png" Type="http://schemas.openxmlformats.org/officeDocument/2006/relationships/image"/><Relationship Id="rId29" Target="../media/image75.svg" Type="http://schemas.openxmlformats.org/officeDocument/2006/relationships/image"/><Relationship Id="rId3" Target="../media/image50.svg" Type="http://schemas.openxmlformats.org/officeDocument/2006/relationships/image"/><Relationship Id="rId30" Target="../media/image76.png" Type="http://schemas.openxmlformats.org/officeDocument/2006/relationships/image"/><Relationship Id="rId31" Target="../media/image77.svg" Type="http://schemas.openxmlformats.org/officeDocument/2006/relationships/image"/><Relationship Id="rId32" Target="../media/image78.png" Type="http://schemas.openxmlformats.org/officeDocument/2006/relationships/image"/><Relationship Id="rId33" Target="../media/image79.svg" Type="http://schemas.openxmlformats.org/officeDocument/2006/relationships/image"/><Relationship Id="rId4" Target="../media/image51.png" Type="http://schemas.openxmlformats.org/officeDocument/2006/relationships/image"/><Relationship Id="rId5" Target="../media/image52.svg" Type="http://schemas.openxmlformats.org/officeDocument/2006/relationships/image"/><Relationship Id="rId6" Target="../media/image53.png" Type="http://schemas.openxmlformats.org/officeDocument/2006/relationships/image"/><Relationship Id="rId7" Target="../media/image54.svg" Type="http://schemas.openxmlformats.org/officeDocument/2006/relationships/image"/><Relationship Id="rId8" Target="../media/image55.png" Type="http://schemas.openxmlformats.org/officeDocument/2006/relationships/image"/><Relationship Id="rId9" Target="../media/image56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>
  <p:cSld>
    <p:bg>
      <p:bgPr>
        <a:solidFill>
          <a:srgbClr val="FEE4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1981200" y="-1790700"/>
            <a:ext cx="11125200" cy="13449300"/>
            <a:chOff x="0" y="0"/>
            <a:chExt cx="14833600" cy="179324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4833600" cy="17932400"/>
            </a:xfrm>
            <a:custGeom>
              <a:avLst/>
              <a:gdLst/>
              <a:ahLst/>
              <a:cxnLst/>
              <a:rect r="r" b="b" t="t" l="l"/>
              <a:pathLst>
                <a:path h="17932400" w="14833600">
                  <a:moveTo>
                    <a:pt x="0" y="0"/>
                  </a:moveTo>
                  <a:lnTo>
                    <a:pt x="14833600" y="0"/>
                  </a:lnTo>
                  <a:lnTo>
                    <a:pt x="14833600" y="17932400"/>
                  </a:lnTo>
                  <a:lnTo>
                    <a:pt x="0" y="17932400"/>
                  </a:lnTo>
                  <a:close/>
                </a:path>
              </a:pathLst>
            </a:custGeom>
            <a:solidFill>
              <a:srgbClr val="FFE8DE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-533400" y="8267698"/>
            <a:ext cx="19316698" cy="2590800"/>
            <a:chOff x="0" y="0"/>
            <a:chExt cx="25755598" cy="34544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5755600" cy="3454400"/>
            </a:xfrm>
            <a:custGeom>
              <a:avLst/>
              <a:gdLst/>
              <a:ahLst/>
              <a:cxnLst/>
              <a:rect r="r" b="b" t="t" l="l"/>
              <a:pathLst>
                <a:path h="3454400" w="25755600">
                  <a:moveTo>
                    <a:pt x="0" y="0"/>
                  </a:moveTo>
                  <a:lnTo>
                    <a:pt x="25755600" y="0"/>
                  </a:lnTo>
                  <a:lnTo>
                    <a:pt x="25755600" y="3454400"/>
                  </a:lnTo>
                  <a:lnTo>
                    <a:pt x="0" y="3454400"/>
                  </a:lnTo>
                  <a:close/>
                </a:path>
              </a:pathLst>
            </a:custGeom>
            <a:solidFill>
              <a:srgbClr val="FFFFFF">
                <a:alpha val="70196"/>
              </a:srgbClr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094794" y="1603621"/>
            <a:ext cx="22315253" cy="42179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050"/>
              </a:lnSpc>
            </a:pPr>
            <a:r>
              <a:rPr lang="en-US" sz="9702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Kulturveilederen:</a:t>
            </a:r>
          </a:p>
          <a:p>
            <a:pPr algn="l">
              <a:lnSpc>
                <a:spcPts val="11059"/>
              </a:lnSpc>
            </a:pPr>
            <a:r>
              <a:rPr lang="en-US" sz="9702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Sjekkliste og veileder for god informasjonsdeling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149742" y="6273168"/>
            <a:ext cx="13138258" cy="6128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32"/>
              </a:lnSpc>
            </a:pPr>
            <a:r>
              <a:rPr lang="en-US" sz="4152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Bedre informasjon om lokale kulturaktiviteter!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FFE8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001998" y="2575592"/>
            <a:ext cx="14516414" cy="2554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66"/>
              </a:lnSpc>
            </a:pPr>
            <a:r>
              <a:rPr lang="en-US" sz="14904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Sjekkliste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FFE8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154398" y="2727992"/>
            <a:ext cx="14516414" cy="25549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66"/>
              </a:lnSpc>
            </a:pPr>
            <a:r>
              <a:rPr lang="en-US" sz="14904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Veileder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8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079144" y="742950"/>
            <a:ext cx="14516414" cy="2555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66"/>
              </a:lnSpc>
            </a:pPr>
            <a:r>
              <a:rPr lang="en-US" sz="14904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Nettside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413972" y="3935542"/>
            <a:ext cx="15460055" cy="5572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Landingsside for prosjektet: </a:t>
            </a:r>
            <a:r>
              <a:rPr lang="en-US" sz="4500" u="sng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  <a:hlinkClick r:id="rId2" tooltip="http://www.kulturveilederen.no"/>
              </a:rPr>
              <a:t>www.kulturveilederen.no</a:t>
            </a:r>
          </a:p>
          <a:p>
            <a:pPr algn="l">
              <a:lnSpc>
                <a:spcPts val="6299"/>
              </a:lnSpc>
            </a:pP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Hva finner en der? </a:t>
            </a:r>
          </a:p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-Sjekklista og veilederen, på bokmål og nynorsk</a:t>
            </a:r>
          </a:p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-Inspirasjon til plakater</a:t>
            </a:r>
          </a:p>
          <a:p>
            <a:pPr algn="l">
              <a:lnSpc>
                <a:spcPts val="6299"/>
              </a:lnSpc>
            </a:pP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-</a:t>
            </a: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FAQ </a:t>
            </a:r>
          </a:p>
          <a:p>
            <a:pPr algn="l">
              <a:lnSpc>
                <a:spcPts val="6300"/>
              </a:lnSpc>
            </a:pP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         -</a:t>
            </a:r>
            <a:r>
              <a:rPr lang="en-US" sz="45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SOME-tips og lenker til bildebanker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FFE8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245262" y="2591805"/>
            <a:ext cx="15797476" cy="7981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1"/>
              </a:lnSpc>
            </a:pPr>
          </a:p>
          <a:p>
            <a:pPr algn="l">
              <a:lnSpc>
                <a:spcPts val="6301"/>
              </a:lnSpc>
            </a:pPr>
          </a:p>
          <a:p>
            <a:pPr algn="l" marL="971550" indent="-485775" lvl="1">
              <a:lnSpc>
                <a:spcPts val="6299"/>
              </a:lnSpc>
              <a:buFont typeface="Arial"/>
              <a:buChar char="•"/>
            </a:pPr>
            <a:r>
              <a:rPr lang="en-US" sz="4500">
                <a:solidFill>
                  <a:srgbClr val="111C4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Verktøyet er interaktivt, men det er laget versjoner som kan printes ut. Vi har trykket noen eksemplarer! </a:t>
            </a:r>
          </a:p>
          <a:p>
            <a:pPr algn="l">
              <a:lnSpc>
                <a:spcPts val="6299"/>
              </a:lnSpc>
            </a:pPr>
          </a:p>
          <a:p>
            <a:pPr algn="l" marL="971550" indent="-485775" lvl="1">
              <a:lnSpc>
                <a:spcPts val="6301"/>
              </a:lnSpc>
              <a:buFont typeface="Arial"/>
              <a:buChar char="•"/>
            </a:pPr>
            <a:r>
              <a:rPr lang="en-US" sz="4500">
                <a:solidFill>
                  <a:srgbClr val="111C4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Hvordan nå ut? Vi håper at organisasjonene sentralt kan være med på å spre ordet til sine. Katja fra arbeidsgruppa skal fortelle mer om dette på lanseringen kl 14.</a:t>
            </a:r>
          </a:p>
          <a:p>
            <a:pPr algn="l" marL="1300263" indent="-433421" lvl="2">
              <a:lnSpc>
                <a:spcPts val="6301"/>
              </a:lnSpc>
            </a:pPr>
          </a:p>
          <a:p>
            <a:pPr algn="l" marL="1300263" indent="-433421" lvl="2">
              <a:lnSpc>
                <a:spcPts val="6301"/>
              </a:lnSpc>
            </a:pPr>
          </a:p>
        </p:txBody>
      </p:sp>
      <p:sp>
        <p:nvSpPr>
          <p:cNvPr name="TextBox 3" id="3"/>
          <p:cNvSpPr txBox="true"/>
          <p:nvPr/>
        </p:nvSpPr>
        <p:spPr>
          <a:xfrm rot="0">
            <a:off x="767435" y="895350"/>
            <a:ext cx="17119251" cy="2555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60"/>
              </a:lnSpc>
            </a:pPr>
            <a:r>
              <a:rPr lang="en-US" sz="14900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Veien videre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FFE8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584375" y="1047750"/>
            <a:ext cx="17119251" cy="2555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60"/>
              </a:lnSpc>
            </a:pPr>
            <a:r>
              <a:rPr lang="en-US" sz="14900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Lansering kl 14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245262" y="3507643"/>
            <a:ext cx="15797476" cy="39810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01"/>
              </a:lnSpc>
            </a:pPr>
          </a:p>
          <a:p>
            <a:pPr algn="l">
              <a:lnSpc>
                <a:spcPts val="6301"/>
              </a:lnSpc>
            </a:pPr>
          </a:p>
          <a:p>
            <a:pPr algn="l" marL="971550" indent="-485775" lvl="1">
              <a:lnSpc>
                <a:spcPts val="6301"/>
              </a:lnSpc>
              <a:buFont typeface="Arial"/>
              <a:buChar char="•"/>
            </a:pPr>
            <a:r>
              <a:rPr lang="en-US" sz="4500">
                <a:solidFill>
                  <a:srgbClr val="111C4E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Lansering kl 14! Det blir snacks, musikk og mingling!</a:t>
            </a:r>
          </a:p>
          <a:p>
            <a:pPr algn="l" marL="1300263" indent="-433421" lvl="2">
              <a:lnSpc>
                <a:spcPts val="6301"/>
              </a:lnSpc>
            </a:pPr>
          </a:p>
          <a:p>
            <a:pPr algn="l" marL="1300263" indent="-433421" lvl="2">
              <a:lnSpc>
                <a:spcPts val="6301"/>
              </a:lnSpc>
            </a:pP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E4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23605" y="-616447"/>
            <a:ext cx="13215779" cy="10903447"/>
          </a:xfrm>
          <a:custGeom>
            <a:avLst/>
            <a:gdLst/>
            <a:ahLst/>
            <a:cxnLst/>
            <a:rect r="r" b="b" t="t" l="l"/>
            <a:pathLst>
              <a:path h="10903447" w="13215779">
                <a:moveTo>
                  <a:pt x="0" y="0"/>
                </a:moveTo>
                <a:lnTo>
                  <a:pt x="13215779" y="0"/>
                </a:lnTo>
                <a:lnTo>
                  <a:pt x="13215779" y="10903447"/>
                </a:lnTo>
                <a:lnTo>
                  <a:pt x="0" y="109034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504399" y="133648"/>
            <a:ext cx="8854191" cy="1609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59"/>
              </a:lnSpc>
            </a:pPr>
            <a:r>
              <a:rPr lang="en-US" sz="9399" b="true">
                <a:solidFill>
                  <a:srgbClr val="1D1D59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BAKGRUNN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98852" y="2031822"/>
            <a:ext cx="11490296" cy="78716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96"/>
              </a:lnSpc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Kulturalliansens kartlegging av egnede kulturlokaler i landets kommuner</a:t>
            </a:r>
          </a:p>
          <a:p>
            <a:pPr algn="l">
              <a:lnSpc>
                <a:spcPts val="3496"/>
              </a:lnSpc>
            </a:pPr>
          </a:p>
          <a:p>
            <a:pPr algn="l">
              <a:lnSpc>
                <a:spcPts val="3496"/>
              </a:lnSpc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Erfaringer:</a:t>
            </a:r>
          </a:p>
          <a:p>
            <a:pPr algn="l" marL="539644" indent="-269822" lvl="1">
              <a:lnSpc>
                <a:spcPts val="3496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25% av landets kommuner er nå kartlagt</a:t>
            </a:r>
          </a:p>
          <a:p>
            <a:pPr algn="l" marL="539644" indent="-269822" lvl="1">
              <a:lnSpc>
                <a:spcPts val="3496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Opplevde ofte at det var vanskelig å finne informasjon om de ulike aktivitetene i hver kommune</a:t>
            </a:r>
          </a:p>
          <a:p>
            <a:pPr algn="l">
              <a:lnSpc>
                <a:spcPts val="3496"/>
              </a:lnSpc>
            </a:pPr>
          </a:p>
          <a:p>
            <a:pPr algn="l">
              <a:lnSpc>
                <a:spcPts val="3496"/>
              </a:lnSpc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Utfordringer:</a:t>
            </a:r>
          </a:p>
          <a:p>
            <a:pPr algn="l" marL="539644" indent="-269822" lvl="1">
              <a:lnSpc>
                <a:spcPts val="3496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Ulike plattformer og “døde” kanaler</a:t>
            </a:r>
          </a:p>
          <a:p>
            <a:pPr algn="l" marL="539644" indent="-269822" lvl="1">
              <a:lnSpc>
                <a:spcPts val="3496"/>
              </a:lnSpc>
              <a:buFont typeface="Arial"/>
              <a:buChar char="•"/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Mangelfull info om sted, tid og hva aktiviteten var for noe</a:t>
            </a:r>
          </a:p>
          <a:p>
            <a:pPr algn="l">
              <a:lnSpc>
                <a:spcPts val="3496"/>
              </a:lnSpc>
            </a:pPr>
          </a:p>
          <a:p>
            <a:pPr algn="l">
              <a:lnSpc>
                <a:spcPts val="3496"/>
              </a:lnSpc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ICYVOL-forskningsprosjekt (</a:t>
            </a:r>
            <a:r>
              <a:rPr lang="en-US" sz="2499" i="true">
                <a:solidFill>
                  <a:srgbClr val="000000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Inkludering av barn og unge i organiserte fritidsaktiviteter i norske lokalsamfunn</a:t>
            </a: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):  En av barrierene for deltakelse er manglende informasjon om aktiviteten. 80% av frivillige organisasjoner melder om ledig kapasitet (Organisasjonsundersøkelsen 2022).</a:t>
            </a:r>
          </a:p>
          <a:p>
            <a:pPr algn="l">
              <a:lnSpc>
                <a:spcPts val="3496"/>
              </a:lnSpc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Dette kan vi faktisk gjøre noe med! </a:t>
            </a:r>
          </a:p>
          <a:p>
            <a:pPr algn="l">
              <a:lnSpc>
                <a:spcPts val="3496"/>
              </a:lnSpc>
            </a:pPr>
          </a:p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Sosioøkonomiske-</a:t>
            </a:r>
            <a:r>
              <a:rPr lang="en-US" sz="24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 og geografiske barrierer - vanskeligere å gjøre noe med.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EE4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3582004" y="554672"/>
            <a:ext cx="11123992" cy="9177655"/>
          </a:xfrm>
          <a:custGeom>
            <a:avLst/>
            <a:gdLst/>
            <a:ahLst/>
            <a:cxnLst/>
            <a:rect r="r" b="b" t="t" l="l"/>
            <a:pathLst>
              <a:path h="9177655" w="11123992">
                <a:moveTo>
                  <a:pt x="0" y="0"/>
                </a:moveTo>
                <a:lnTo>
                  <a:pt x="11123992" y="0"/>
                </a:lnTo>
                <a:lnTo>
                  <a:pt x="11123992" y="9177656"/>
                </a:lnTo>
                <a:lnTo>
                  <a:pt x="0" y="91776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716905" y="1321775"/>
            <a:ext cx="8854191" cy="16091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159"/>
              </a:lnSpc>
            </a:pPr>
            <a:r>
              <a:rPr lang="en-US" sz="9399" b="true">
                <a:solidFill>
                  <a:srgbClr val="1D1D59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PROSJEKTMÅL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317998" y="3682931"/>
            <a:ext cx="9652005" cy="5126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“Med en veileder skal organisasjonene i kulturfrivilligheten </a:t>
            </a:r>
          </a:p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lettere kvalitetssikre at all informasjon når ut </a:t>
            </a:r>
          </a:p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og på en inkluderende måte, </a:t>
            </a:r>
          </a:p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og i tillegg være mer bevisst på at de finner riktig</a:t>
            </a:r>
          </a:p>
          <a:p>
            <a:pPr algn="ctr">
              <a:lnSpc>
                <a:spcPts val="4059"/>
              </a:lnSpc>
            </a:pPr>
            <a:r>
              <a:rPr lang="en-US" sz="28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kommunikasjonsplattform/flate for sin aktivitet og målgruppe. </a:t>
            </a:r>
          </a:p>
          <a:p>
            <a:pPr algn="ctr">
              <a:lnSpc>
                <a:spcPts val="4059"/>
              </a:lnSpc>
            </a:pPr>
          </a:p>
          <a:p>
            <a:pPr algn="ctr">
              <a:lnSpc>
                <a:spcPts val="4056"/>
              </a:lnSpc>
            </a:pPr>
            <a:r>
              <a:rPr lang="en-US" sz="2899">
                <a:solidFill>
                  <a:srgbClr val="000000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Målgruppe er både barn og unge.”</a:t>
            </a:r>
          </a:p>
          <a:p>
            <a:pPr algn="ctr">
              <a:lnSpc>
                <a:spcPts val="4056"/>
              </a:lnSpc>
            </a:pPr>
          </a:p>
          <a:p>
            <a:pPr algn="ctr">
              <a:lnSpc>
                <a:spcPts val="4059"/>
              </a:lnSpc>
            </a:pPr>
            <a:r>
              <a:rPr lang="en-US" sz="2899" i="true">
                <a:solidFill>
                  <a:srgbClr val="000000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Prosjektet har fått støtte fra Kulturtanken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E8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13889" y="554672"/>
            <a:ext cx="11123992" cy="9177655"/>
          </a:xfrm>
          <a:custGeom>
            <a:avLst/>
            <a:gdLst/>
            <a:ahLst/>
            <a:cxnLst/>
            <a:rect r="r" b="b" t="t" l="l"/>
            <a:pathLst>
              <a:path h="9177655" w="11123992">
                <a:moveTo>
                  <a:pt x="0" y="0"/>
                </a:moveTo>
                <a:lnTo>
                  <a:pt x="11123992" y="0"/>
                </a:lnTo>
                <a:lnTo>
                  <a:pt x="11123992" y="9177656"/>
                </a:lnTo>
                <a:lnTo>
                  <a:pt x="0" y="91776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213889" y="569860"/>
            <a:ext cx="11123992" cy="8504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89"/>
              </a:lnSpc>
            </a:pPr>
            <a:r>
              <a:rPr lang="en-US" sz="9399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ARBEIDSGRUPPA</a:t>
            </a:r>
          </a:p>
          <a:p>
            <a:pPr algn="ctr">
              <a:lnSpc>
                <a:spcPts val="6722"/>
              </a:lnSpc>
            </a:pPr>
            <a:r>
              <a:rPr lang="en-US" sz="29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Norges Musikkorps Forbund (NMF),Ung i Kor, </a:t>
            </a:r>
          </a:p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Dissimilis og LNU.</a:t>
            </a:r>
          </a:p>
          <a:p>
            <a:pPr algn="ctr">
              <a:lnSpc>
                <a:spcPts val="3480"/>
              </a:lnSpc>
            </a:pPr>
          </a:p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Hatt samtaler utenom dette med: </a:t>
            </a:r>
          </a:p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Samarbeidsrådet for tros- og livssynssamfunn (STL)</a:t>
            </a:r>
          </a:p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Frivillighet Norge</a:t>
            </a:r>
          </a:p>
          <a:p>
            <a:pPr algn="ctr">
              <a:lnSpc>
                <a:spcPts val="6480"/>
              </a:lnSpc>
            </a:pPr>
          </a:p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Pilotorganisasjoner:</a:t>
            </a:r>
          </a:p>
          <a:p>
            <a:pPr algn="ctr">
              <a:lnSpc>
                <a:spcPts val="3480"/>
              </a:lnSpc>
            </a:pPr>
            <a:r>
              <a:rPr lang="en-US" sz="2900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NMF og Ung i Kor.</a:t>
            </a:r>
          </a:p>
          <a:p>
            <a:pPr algn="ctr">
              <a:lnSpc>
                <a:spcPts val="7250"/>
              </a:lnSpc>
            </a:pP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FEE47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8700" y="769728"/>
            <a:ext cx="16230600" cy="8747544"/>
            <a:chOff x="0" y="0"/>
            <a:chExt cx="21640800" cy="1166339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1640800" cy="11663426"/>
            </a:xfrm>
            <a:custGeom>
              <a:avLst/>
              <a:gdLst/>
              <a:ahLst/>
              <a:cxnLst/>
              <a:rect r="r" b="b" t="t" l="l"/>
              <a:pathLst>
                <a:path h="11663426" w="21640800">
                  <a:moveTo>
                    <a:pt x="0" y="0"/>
                  </a:moveTo>
                  <a:lnTo>
                    <a:pt x="21640800" y="0"/>
                  </a:lnTo>
                  <a:lnTo>
                    <a:pt x="21640800" y="11663426"/>
                  </a:lnTo>
                  <a:lnTo>
                    <a:pt x="0" y="11663426"/>
                  </a:lnTo>
                  <a:close/>
                </a:path>
              </a:pathLst>
            </a:custGeom>
            <a:solidFill>
              <a:srgbClr val="EDF0F2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9461794" y="1154624"/>
            <a:ext cx="57150" cy="7977755"/>
            <a:chOff x="0" y="0"/>
            <a:chExt cx="76200" cy="1063700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38100"/>
              <a:ext cx="76200" cy="10560812"/>
            </a:xfrm>
            <a:custGeom>
              <a:avLst/>
              <a:gdLst/>
              <a:ahLst/>
              <a:cxnLst/>
              <a:rect r="r" b="b" t="t" l="l"/>
              <a:pathLst>
                <a:path h="10560812" w="76200">
                  <a:moveTo>
                    <a:pt x="0" y="10560812"/>
                  </a:moveTo>
                  <a:lnTo>
                    <a:pt x="0" y="0"/>
                  </a:lnTo>
                  <a:lnTo>
                    <a:pt x="76200" y="0"/>
                  </a:lnTo>
                  <a:lnTo>
                    <a:pt x="76200" y="10560812"/>
                  </a:lnTo>
                  <a:close/>
                </a:path>
              </a:pathLst>
            </a:custGeom>
            <a:solidFill>
              <a:srgbClr val="010A4F"/>
            </a:solidFill>
          </p:spPr>
        </p:sp>
      </p:grpSp>
      <p:sp>
        <p:nvSpPr>
          <p:cNvPr name="TextBox 6" id="6"/>
          <p:cNvSpPr txBox="true"/>
          <p:nvPr/>
        </p:nvSpPr>
        <p:spPr>
          <a:xfrm rot="0">
            <a:off x="1607610" y="1839751"/>
            <a:ext cx="7536390" cy="192769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50"/>
              </a:lnSpc>
            </a:pPr>
            <a:r>
              <a:rPr lang="en-US" sz="9399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STATUS OG FREMDRIFT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15590" y="4375343"/>
            <a:ext cx="7120432" cy="39767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18"/>
              </a:lnSpc>
            </a:pPr>
            <a:r>
              <a:rPr lang="en-US" sz="2818" spc="28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Etter en gjennomgang av post-its, notater fra arbeidsseminarene og samtaler, er det tydelig at det er behov for å utarbeide:</a:t>
            </a:r>
          </a:p>
          <a:p>
            <a:pPr algn="l">
              <a:lnSpc>
                <a:spcPts val="2818"/>
              </a:lnSpc>
            </a:pPr>
          </a:p>
          <a:p>
            <a:pPr algn="l" marL="814347" indent="-271449" lvl="2">
              <a:lnSpc>
                <a:spcPts val="2818"/>
              </a:lnSpc>
              <a:buAutoNum type="arabicPeriod" startAt="1"/>
            </a:pPr>
            <a:r>
              <a:rPr lang="en-US" sz="2818" spc="28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Én </a:t>
            </a:r>
            <a:r>
              <a:rPr lang="en-US" sz="2818" i="true" spc="28">
                <a:solidFill>
                  <a:srgbClr val="010A4F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sjekkliste </a:t>
            </a:r>
            <a:r>
              <a:rPr lang="en-US" sz="2818" spc="28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som lokale organisasjoner kan bruke for å sikre at all info om aktiviteten blir formidlet </a:t>
            </a:r>
          </a:p>
          <a:p>
            <a:pPr algn="l" marL="814347" indent="-271449" lvl="2">
              <a:lnSpc>
                <a:spcPts val="2818"/>
              </a:lnSpc>
              <a:buAutoNum type="arabicPeriod" startAt="1"/>
            </a:pPr>
            <a:r>
              <a:rPr lang="en-US" sz="2818" spc="28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Én </a:t>
            </a:r>
            <a:r>
              <a:rPr lang="en-US" sz="2818" i="true" spc="28">
                <a:solidFill>
                  <a:srgbClr val="010A4F"/>
                </a:solidFill>
                <a:latin typeface="Glacial Indifference Italics"/>
                <a:ea typeface="Glacial Indifference Italics"/>
                <a:cs typeface="Glacial Indifference Italics"/>
                <a:sym typeface="Glacial Indifference Italics"/>
              </a:rPr>
              <a:t>veileder </a:t>
            </a:r>
            <a:r>
              <a:rPr lang="en-US" sz="2818" spc="28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som organisasjonene kan bruke internt (formålet er at viktig informasjon blir videreformidlet ved utskiftninger i organisasjonen).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130276" y="1202249"/>
            <a:ext cx="7129024" cy="85027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85"/>
              </a:lnSpc>
            </a:pPr>
            <a:r>
              <a:rPr lang="en-US" b="true" sz="2485" spc="24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JANUAR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Arbeidsseminar #1 og #2. Samle inn informasjon   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  <a:r>
              <a:rPr lang="en-US" b="true" sz="2485" spc="24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FEBRUAR - MARS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To diskusjonsmøter. Utarbeide endelig innhold sjekkliste og veileder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  <a:r>
              <a:rPr lang="en-US" b="true" sz="2485" spc="24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MARS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Design av sjekkliste og veileder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  <a:r>
              <a:rPr lang="en-US" b="true" sz="2485" spc="24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APRIL 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Planleggingsmøte for pilotorganisasjonene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  <a:r>
              <a:rPr lang="en-US" b="true" sz="2485" spc="24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MAI - JUNI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Finne aktuelle piloter. Ha oppstartsmøter og veiledning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  <a:r>
              <a:rPr lang="en-US" b="true" sz="2485" spc="22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SEPTEMBER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Teste ut i pilotene. 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  <a:r>
              <a:rPr lang="en-US" b="true" sz="2485" spc="24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SEPTEMBER – OKTOBER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Justering etter pilot og ferdigstilles.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  <a:r>
              <a:rPr lang="en-US" b="true" sz="2485" spc="22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NOVEMBER</a:t>
            </a:r>
          </a:p>
          <a:p>
            <a:pPr algn="l">
              <a:lnSpc>
                <a:spcPts val="2485"/>
              </a:lnSpc>
            </a:pPr>
            <a:r>
              <a:rPr lang="en-US" sz="2485" spc="24">
                <a:solidFill>
                  <a:srgbClr val="010A4F"/>
                </a:solidFill>
                <a:latin typeface="Glacial Indifference"/>
                <a:ea typeface="Glacial Indifference"/>
                <a:cs typeface="Glacial Indifference"/>
                <a:sym typeface="Glacial Indifference"/>
              </a:rPr>
              <a:t>Lansering</a:t>
            </a:r>
          </a:p>
          <a:p>
            <a:pPr algn="l">
              <a:lnSpc>
                <a:spcPts val="2485"/>
              </a:lnSpc>
            </a:pPr>
          </a:p>
          <a:p>
            <a:pPr algn="l">
              <a:lnSpc>
                <a:spcPts val="2485"/>
              </a:lnSpc>
            </a:pP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FFE8D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849598" y="2423192"/>
            <a:ext cx="14516414" cy="25550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866"/>
              </a:lnSpc>
            </a:pPr>
            <a:r>
              <a:rPr lang="en-US" sz="14904" b="true">
                <a:solidFill>
                  <a:srgbClr val="010A4F"/>
                </a:solidFill>
                <a:latin typeface="Glacial Indifference Bold"/>
                <a:ea typeface="Glacial Indifference Bold"/>
                <a:cs typeface="Glacial Indifference Bold"/>
                <a:sym typeface="Glacial Indifference Bold"/>
              </a:rPr>
              <a:t>Prosessen: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20485" y="5841111"/>
            <a:ext cx="2166766" cy="4323608"/>
          </a:xfrm>
          <a:custGeom>
            <a:avLst/>
            <a:gdLst/>
            <a:ahLst/>
            <a:cxnLst/>
            <a:rect r="r" b="b" t="t" l="l"/>
            <a:pathLst>
              <a:path h="4323608" w="2166766">
                <a:moveTo>
                  <a:pt x="0" y="0"/>
                </a:moveTo>
                <a:lnTo>
                  <a:pt x="2166767" y="0"/>
                </a:lnTo>
                <a:lnTo>
                  <a:pt x="2166767" y="4323607"/>
                </a:lnTo>
                <a:lnTo>
                  <a:pt x="0" y="43236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105" t="0" r="-105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4867" y="144570"/>
            <a:ext cx="2171549" cy="5117029"/>
          </a:xfrm>
          <a:custGeom>
            <a:avLst/>
            <a:gdLst/>
            <a:ahLst/>
            <a:cxnLst/>
            <a:rect r="r" b="b" t="t" l="l"/>
            <a:pathLst>
              <a:path h="5117029" w="2171549">
                <a:moveTo>
                  <a:pt x="0" y="0"/>
                </a:moveTo>
                <a:lnTo>
                  <a:pt x="2171549" y="0"/>
                </a:lnTo>
                <a:lnTo>
                  <a:pt x="2171549" y="5117030"/>
                </a:lnTo>
                <a:lnTo>
                  <a:pt x="0" y="51170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-69" r="0" b="-6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694394" y="125579"/>
            <a:ext cx="2339950" cy="3803552"/>
          </a:xfrm>
          <a:custGeom>
            <a:avLst/>
            <a:gdLst/>
            <a:ahLst/>
            <a:cxnLst/>
            <a:rect r="r" b="b" t="t" l="l"/>
            <a:pathLst>
              <a:path h="3803552" w="2339950">
                <a:moveTo>
                  <a:pt x="0" y="0"/>
                </a:moveTo>
                <a:lnTo>
                  <a:pt x="2339951" y="0"/>
                </a:lnTo>
                <a:lnTo>
                  <a:pt x="2339951" y="3803551"/>
                </a:lnTo>
                <a:lnTo>
                  <a:pt x="0" y="3803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86" t="0" r="-186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750601" y="4220214"/>
            <a:ext cx="1811169" cy="2350255"/>
          </a:xfrm>
          <a:custGeom>
            <a:avLst/>
            <a:gdLst/>
            <a:ahLst/>
            <a:cxnLst/>
            <a:rect r="r" b="b" t="t" l="l"/>
            <a:pathLst>
              <a:path h="2350255" w="1811169">
                <a:moveTo>
                  <a:pt x="0" y="0"/>
                </a:moveTo>
                <a:lnTo>
                  <a:pt x="1811169" y="0"/>
                </a:lnTo>
                <a:lnTo>
                  <a:pt x="1811169" y="2350255"/>
                </a:lnTo>
                <a:lnTo>
                  <a:pt x="0" y="235025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-30" r="0" b="-3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743268" y="6786372"/>
            <a:ext cx="2423228" cy="2235765"/>
          </a:xfrm>
          <a:custGeom>
            <a:avLst/>
            <a:gdLst/>
            <a:ahLst/>
            <a:cxnLst/>
            <a:rect r="r" b="b" t="t" l="l"/>
            <a:pathLst>
              <a:path h="2235765" w="2423228">
                <a:moveTo>
                  <a:pt x="0" y="0"/>
                </a:moveTo>
                <a:lnTo>
                  <a:pt x="2423227" y="0"/>
                </a:lnTo>
                <a:lnTo>
                  <a:pt x="2423227" y="2235765"/>
                </a:lnTo>
                <a:lnTo>
                  <a:pt x="0" y="22357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154" r="0" b="-154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802058" y="5308064"/>
            <a:ext cx="2707738" cy="4326093"/>
          </a:xfrm>
          <a:custGeom>
            <a:avLst/>
            <a:gdLst/>
            <a:ahLst/>
            <a:cxnLst/>
            <a:rect r="r" b="b" t="t" l="l"/>
            <a:pathLst>
              <a:path h="4326093" w="2707738">
                <a:moveTo>
                  <a:pt x="0" y="0"/>
                </a:moveTo>
                <a:lnTo>
                  <a:pt x="2707739" y="0"/>
                </a:lnTo>
                <a:lnTo>
                  <a:pt x="2707739" y="4326092"/>
                </a:lnTo>
                <a:lnTo>
                  <a:pt x="0" y="432609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-212" t="0" r="-212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554032" y="5194298"/>
            <a:ext cx="2420474" cy="3907897"/>
          </a:xfrm>
          <a:custGeom>
            <a:avLst/>
            <a:gdLst/>
            <a:ahLst/>
            <a:cxnLst/>
            <a:rect r="r" b="b" t="t" l="l"/>
            <a:pathLst>
              <a:path h="3907897" w="2420474">
                <a:moveTo>
                  <a:pt x="0" y="0"/>
                </a:moveTo>
                <a:lnTo>
                  <a:pt x="2420474" y="0"/>
                </a:lnTo>
                <a:lnTo>
                  <a:pt x="2420474" y="3907897"/>
                </a:lnTo>
                <a:lnTo>
                  <a:pt x="0" y="390789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85" t="0" r="-85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802058" y="73458"/>
            <a:ext cx="4903899" cy="5020923"/>
          </a:xfrm>
          <a:custGeom>
            <a:avLst/>
            <a:gdLst/>
            <a:ahLst/>
            <a:cxnLst/>
            <a:rect r="r" b="b" t="t" l="l"/>
            <a:pathLst>
              <a:path h="5020923" w="4903899">
                <a:moveTo>
                  <a:pt x="0" y="0"/>
                </a:moveTo>
                <a:lnTo>
                  <a:pt x="4903900" y="0"/>
                </a:lnTo>
                <a:lnTo>
                  <a:pt x="4903900" y="5020923"/>
                </a:lnTo>
                <a:lnTo>
                  <a:pt x="0" y="502092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-29" t="0" r="-29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1181226" y="45177"/>
            <a:ext cx="2060582" cy="7087657"/>
          </a:xfrm>
          <a:custGeom>
            <a:avLst/>
            <a:gdLst/>
            <a:ahLst/>
            <a:cxnLst/>
            <a:rect r="r" b="b" t="t" l="l"/>
            <a:pathLst>
              <a:path h="7087657" w="2060582">
                <a:moveTo>
                  <a:pt x="0" y="0"/>
                </a:moveTo>
                <a:lnTo>
                  <a:pt x="2060582" y="0"/>
                </a:lnTo>
                <a:lnTo>
                  <a:pt x="2060582" y="7087657"/>
                </a:lnTo>
                <a:lnTo>
                  <a:pt x="0" y="708765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-94" t="0" r="-94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488096" y="73456"/>
            <a:ext cx="1981592" cy="5247846"/>
          </a:xfrm>
          <a:custGeom>
            <a:avLst/>
            <a:gdLst/>
            <a:ahLst/>
            <a:cxnLst/>
            <a:rect r="r" b="b" t="t" l="l"/>
            <a:pathLst>
              <a:path h="5247846" w="1981592">
                <a:moveTo>
                  <a:pt x="0" y="0"/>
                </a:moveTo>
                <a:lnTo>
                  <a:pt x="1981592" y="0"/>
                </a:lnTo>
                <a:lnTo>
                  <a:pt x="1981592" y="5247846"/>
                </a:lnTo>
                <a:lnTo>
                  <a:pt x="0" y="5247846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-226" t="0" r="-226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065893" y="10221163"/>
            <a:ext cx="2420474" cy="1485767"/>
          </a:xfrm>
          <a:custGeom>
            <a:avLst/>
            <a:gdLst/>
            <a:ahLst/>
            <a:cxnLst/>
            <a:rect r="r" b="b" t="t" l="l"/>
            <a:pathLst>
              <a:path h="1485767" w="2420474">
                <a:moveTo>
                  <a:pt x="0" y="0"/>
                </a:moveTo>
                <a:lnTo>
                  <a:pt x="2420474" y="0"/>
                </a:lnTo>
                <a:lnTo>
                  <a:pt x="2420474" y="1485767"/>
                </a:lnTo>
                <a:lnTo>
                  <a:pt x="0" y="1485767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-169" t="0" r="-169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5148961" y="7453398"/>
            <a:ext cx="2254349" cy="2220926"/>
          </a:xfrm>
          <a:custGeom>
            <a:avLst/>
            <a:gdLst/>
            <a:ahLst/>
            <a:cxnLst/>
            <a:rect r="r" b="b" t="t" l="l"/>
            <a:pathLst>
              <a:path h="2220926" w="2254349">
                <a:moveTo>
                  <a:pt x="0" y="0"/>
                </a:moveTo>
                <a:lnTo>
                  <a:pt x="2254348" y="0"/>
                </a:lnTo>
                <a:lnTo>
                  <a:pt x="2254348" y="2220926"/>
                </a:lnTo>
                <a:lnTo>
                  <a:pt x="0" y="2220926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-100" t="0" r="-10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757293" y="45178"/>
            <a:ext cx="1916515" cy="5049203"/>
          </a:xfrm>
          <a:custGeom>
            <a:avLst/>
            <a:gdLst/>
            <a:ahLst/>
            <a:cxnLst/>
            <a:rect r="r" b="b" t="t" l="l"/>
            <a:pathLst>
              <a:path h="5049203" w="1916515">
                <a:moveTo>
                  <a:pt x="0" y="0"/>
                </a:moveTo>
                <a:lnTo>
                  <a:pt x="1916515" y="0"/>
                </a:lnTo>
                <a:lnTo>
                  <a:pt x="1916515" y="5049203"/>
                </a:lnTo>
                <a:lnTo>
                  <a:pt x="0" y="5049203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-111" t="0" r="-111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996335" y="6249876"/>
            <a:ext cx="627260" cy="365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STED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35670" y="561775"/>
            <a:ext cx="1392308" cy="365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TIDSPUNKT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2943120" y="4719828"/>
            <a:ext cx="1219810" cy="468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sz="18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ANKOMST /REISE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097874" y="494387"/>
            <a:ext cx="1503045" cy="468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sz="18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ALDER/ MÅLGRUPPE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542004" y="420729"/>
            <a:ext cx="1275912" cy="468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sz="18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KONTAKT- PERSON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3935580" y="415671"/>
            <a:ext cx="966102" cy="365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sz="18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UTSTYR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6130712" y="379295"/>
            <a:ext cx="1183148" cy="4689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sz="18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PRIS/ KOSTNAD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98084" y="4418162"/>
            <a:ext cx="1402728" cy="570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Tydelig info om det bare er å møte opp.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653529" y="1625966"/>
            <a:ext cx="1355865" cy="379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Tydelig dag og tid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35405" y="8959996"/>
            <a:ext cx="1363475" cy="951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Sted, rom, mer detaljert beskrivelse om oppmøtested/ framkomst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616372" y="7189862"/>
            <a:ext cx="1402137" cy="1332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Tydelig sted. Dvs adresse men også bygg/kjennete gn (feks døra er merket med grønn lapp)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44746" y="2720778"/>
            <a:ext cx="1373572" cy="1141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Er det bare å møte opp, eller er det semesterstart man må vente på osv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121466" y="5788038"/>
            <a:ext cx="855936" cy="286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Parkering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185703" y="1549260"/>
            <a:ext cx="1323833" cy="379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Hvem er aktiviteten for?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080833" y="8072571"/>
            <a:ext cx="1780070" cy="760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Informere om fysisk tilgjengelighet/ manglende tilgjengelighet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2890894" y="2675086"/>
            <a:ext cx="1985458" cy="951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Tydelig kommunisere hvem aktiviteten er for: “tilrettelagt tilbud” barn med funksjonsnedsettelser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298179" y="3384014"/>
            <a:ext cx="1571614" cy="951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Hva gjør man på aktiviteten? Varighet Er det sosialt opplegg også?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6161409" y="4336514"/>
            <a:ext cx="1751895" cy="570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Beskrive aktiviteten som man aldri har gjort det før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279004" y="6612388"/>
            <a:ext cx="1935128" cy="2856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Hva kan deltakeren forvente å få ut av aktiviteten? Hva aktiviteten er (brosjyre på x antall språk?) Tydelig informasjon om hva aktiviteten og frivillighet (standardtekst om kulturfrivillighet?) er Hva gjør aktiviteten for lokalsamfunnet &amp; hvordan kan du bli en del av et felleskap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8820884" y="3372507"/>
            <a:ext cx="1514065" cy="760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Hvilke ev. forhånds- kunnskaper bør/må man ha?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8964892" y="6496280"/>
            <a:ext cx="1542621" cy="379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Foreldrenes rolle på aktiviteten?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982105" y="6841370"/>
            <a:ext cx="1607715" cy="1179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Hvor kan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foreldrene/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foresatte “henge”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under aktiviteten?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9038121" y="7963730"/>
            <a:ext cx="1393394" cy="7988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Er hele familien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velkommen?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1428095" y="5941428"/>
            <a:ext cx="1551813" cy="9512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Ha med oppdatert nettside med enkel måte å komme i kontakt 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386338" y="1354370"/>
            <a:ext cx="1645226" cy="570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Navn/info om de voksne som styrer aktiviteten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1423990" y="1843440"/>
            <a:ext cx="1568272" cy="1560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Hvem som møter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deg/er der.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Kontaktperson,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fadderordning,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foreldrekontakt,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leder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418657" y="3324273"/>
            <a:ext cx="1579160" cy="21841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Føre opp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kontaktperson på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plakater/all info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som formidles.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Mange foreldre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har behov for å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spørre om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aktiviteten passer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for deres barn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4022668" y="2340340"/>
            <a:ext cx="1006526" cy="2860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Påkledning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859104" y="3360602"/>
            <a:ext cx="1340158" cy="3797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Skal en ta med noe?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3821633" y="4229120"/>
            <a:ext cx="1411852" cy="951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Kommuniser tydelig om aktivitet krever utstyr eller man får låne gratis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833359" y="1329338"/>
            <a:ext cx="1392811" cy="570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Utstyr: perm, vannflaske, tøy, mat, annet? 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5524931" y="7832750"/>
            <a:ext cx="1532135" cy="1135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Evt avlive myter? (Eks du må ikke eie et instrument for å delta) Eks: Korps for alle, til tross for 17. mai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6111137" y="1424588"/>
            <a:ext cx="1311783" cy="379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“Det er gratis å møte opp”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6040014" y="2257196"/>
            <a:ext cx="1416129" cy="1141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Når de kommer på øvelsen, kan pris og evt økonomiske løsninger presenteres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5985466" y="3895057"/>
            <a:ext cx="1567883" cy="9512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1"/>
                <a:ea typeface="Raleway 1"/>
                <a:cs typeface="Raleway 1"/>
                <a:sym typeface="Raleway 1"/>
              </a:rPr>
              <a:t>Ta med om man kan få det gratis - lavinntekt uten å bli stigmatiserende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6263602" y="820523"/>
            <a:ext cx="3958314" cy="9815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48"/>
              </a:lnSpc>
            </a:pPr>
            <a:r>
              <a:rPr lang="en-US" b="true" sz="2328" i="true">
                <a:solidFill>
                  <a:srgbClr val="FFFFFF"/>
                </a:solidFill>
                <a:latin typeface="Raleway 1 Bold Italics"/>
                <a:ea typeface="Raleway 1 Bold Italics"/>
                <a:cs typeface="Raleway 1 Bold Italics"/>
                <a:sym typeface="Raleway 1 Bold Italics"/>
              </a:rPr>
              <a:t>HVA </a:t>
            </a:r>
            <a:r>
              <a:rPr lang="en-US" sz="2328" b="true">
                <a:solidFill>
                  <a:srgbClr val="FFFFFF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AV PRAKTISK INFO OM AKTIVITETEN MÅ ALLTID KOMMUNISERES UT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6104353" y="372789"/>
            <a:ext cx="4283116" cy="33922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0"/>
              </a:lnSpc>
            </a:pPr>
            <a:r>
              <a:rPr lang="en-US" b="true" sz="1357" i="true">
                <a:solidFill>
                  <a:srgbClr val="FFFFFF"/>
                </a:solidFill>
                <a:latin typeface="Raleway 1 Bold Italics"/>
                <a:ea typeface="Raleway 1 Bold Italics"/>
                <a:cs typeface="Raleway 1 Bold Italics"/>
                <a:sym typeface="Raleway 1 Bold Italics"/>
              </a:rPr>
              <a:t>Hva, hvor og hvordan skal organisasjoner nå ut med informasjon om sine aktiviteter til barn og unge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2989860" y="7075056"/>
            <a:ext cx="1971161" cy="3305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sz="16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TILGJENGELIGHET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6534075" y="2553100"/>
            <a:ext cx="1169059" cy="404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sz="16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INNHOLD/ TIDSPLAN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6209930" y="5665100"/>
            <a:ext cx="1582884" cy="404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sz="16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FORVENTNING TIL INNHOLD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8830581" y="2479642"/>
            <a:ext cx="1494177" cy="404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sz="16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FORHÅNDS- KUNNSKAPER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8917276" y="5589822"/>
            <a:ext cx="1639673" cy="404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sz="1699" b="true">
                <a:solidFill>
                  <a:srgbClr val="000000"/>
                </a:solidFill>
                <a:latin typeface="Raleway 1 Bold"/>
                <a:ea typeface="Raleway 1 Bold"/>
                <a:cs typeface="Raleway 1 Bold"/>
                <a:sym typeface="Raleway 1 Bold"/>
              </a:rPr>
              <a:t>FORVENTNING TIL FORESATTE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87242" y="8183337"/>
            <a:ext cx="2166766" cy="1536230"/>
          </a:xfrm>
          <a:custGeom>
            <a:avLst/>
            <a:gdLst/>
            <a:ahLst/>
            <a:cxnLst/>
            <a:rect r="r" b="b" t="t" l="l"/>
            <a:pathLst>
              <a:path h="1536230" w="2166766">
                <a:moveTo>
                  <a:pt x="0" y="0"/>
                </a:moveTo>
                <a:lnTo>
                  <a:pt x="2166766" y="0"/>
                </a:lnTo>
                <a:lnTo>
                  <a:pt x="2166766" y="1536230"/>
                </a:lnTo>
                <a:lnTo>
                  <a:pt x="0" y="15362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9096" y="144570"/>
            <a:ext cx="2243204" cy="8009801"/>
          </a:xfrm>
          <a:custGeom>
            <a:avLst/>
            <a:gdLst/>
            <a:ahLst/>
            <a:cxnLst/>
            <a:rect r="r" b="b" t="t" l="l"/>
            <a:pathLst>
              <a:path h="8009801" w="2243204">
                <a:moveTo>
                  <a:pt x="0" y="0"/>
                </a:moveTo>
                <a:lnTo>
                  <a:pt x="2243204" y="0"/>
                </a:lnTo>
                <a:lnTo>
                  <a:pt x="2243204" y="8009802"/>
                </a:lnTo>
                <a:lnTo>
                  <a:pt x="0" y="800980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693613" y="125578"/>
            <a:ext cx="2340092" cy="3127086"/>
          </a:xfrm>
          <a:custGeom>
            <a:avLst/>
            <a:gdLst/>
            <a:ahLst/>
            <a:cxnLst/>
            <a:rect r="r" b="b" t="t" l="l"/>
            <a:pathLst>
              <a:path h="3127086" w="2340092">
                <a:moveTo>
                  <a:pt x="0" y="0"/>
                </a:moveTo>
                <a:lnTo>
                  <a:pt x="2340092" y="0"/>
                </a:lnTo>
                <a:lnTo>
                  <a:pt x="2340092" y="3127086"/>
                </a:lnTo>
                <a:lnTo>
                  <a:pt x="0" y="312708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693613" y="3715379"/>
            <a:ext cx="2420474" cy="5785590"/>
          </a:xfrm>
          <a:custGeom>
            <a:avLst/>
            <a:gdLst/>
            <a:ahLst/>
            <a:cxnLst/>
            <a:rect r="r" b="b" t="t" l="l"/>
            <a:pathLst>
              <a:path h="5785590" w="2420474">
                <a:moveTo>
                  <a:pt x="0" y="0"/>
                </a:moveTo>
                <a:lnTo>
                  <a:pt x="2420474" y="0"/>
                </a:lnTo>
                <a:lnTo>
                  <a:pt x="2420474" y="5785589"/>
                </a:lnTo>
                <a:lnTo>
                  <a:pt x="0" y="578558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801449" y="4393597"/>
            <a:ext cx="2554615" cy="5316150"/>
          </a:xfrm>
          <a:custGeom>
            <a:avLst/>
            <a:gdLst/>
            <a:ahLst/>
            <a:cxnLst/>
            <a:rect r="r" b="b" t="t" l="l"/>
            <a:pathLst>
              <a:path h="5316150" w="2554615">
                <a:moveTo>
                  <a:pt x="0" y="0"/>
                </a:moveTo>
                <a:lnTo>
                  <a:pt x="2554614" y="0"/>
                </a:lnTo>
                <a:lnTo>
                  <a:pt x="2554614" y="5316150"/>
                </a:lnTo>
                <a:lnTo>
                  <a:pt x="0" y="53161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897023" y="2146535"/>
            <a:ext cx="2429313" cy="2053323"/>
          </a:xfrm>
          <a:custGeom>
            <a:avLst/>
            <a:gdLst/>
            <a:ahLst/>
            <a:cxnLst/>
            <a:rect r="r" b="b" t="t" l="l"/>
            <a:pathLst>
              <a:path h="2053323" w="2429313">
                <a:moveTo>
                  <a:pt x="0" y="0"/>
                </a:moveTo>
                <a:lnTo>
                  <a:pt x="2429313" y="0"/>
                </a:lnTo>
                <a:lnTo>
                  <a:pt x="2429313" y="2053323"/>
                </a:lnTo>
                <a:lnTo>
                  <a:pt x="0" y="205332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802058" y="73457"/>
            <a:ext cx="5331381" cy="8014011"/>
          </a:xfrm>
          <a:custGeom>
            <a:avLst/>
            <a:gdLst/>
            <a:ahLst/>
            <a:cxnLst/>
            <a:rect r="r" b="b" t="t" l="l"/>
            <a:pathLst>
              <a:path h="8014011" w="5331381">
                <a:moveTo>
                  <a:pt x="0" y="0"/>
                </a:moveTo>
                <a:lnTo>
                  <a:pt x="5331381" y="0"/>
                </a:lnTo>
                <a:lnTo>
                  <a:pt x="5331381" y="8014011"/>
                </a:lnTo>
                <a:lnTo>
                  <a:pt x="0" y="801401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189637" y="45177"/>
            <a:ext cx="2052171" cy="4950790"/>
          </a:xfrm>
          <a:custGeom>
            <a:avLst/>
            <a:gdLst/>
            <a:ahLst/>
            <a:cxnLst/>
            <a:rect r="r" b="b" t="t" l="l"/>
            <a:pathLst>
              <a:path h="4950790" w="2052171">
                <a:moveTo>
                  <a:pt x="0" y="0"/>
                </a:moveTo>
                <a:lnTo>
                  <a:pt x="2052170" y="0"/>
                </a:lnTo>
                <a:lnTo>
                  <a:pt x="2052170" y="4950790"/>
                </a:lnTo>
                <a:lnTo>
                  <a:pt x="0" y="495079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8694639" y="5625094"/>
            <a:ext cx="4643971" cy="4630103"/>
          </a:xfrm>
          <a:custGeom>
            <a:avLst/>
            <a:gdLst/>
            <a:ahLst/>
            <a:cxnLst/>
            <a:rect r="r" b="b" t="t" l="l"/>
            <a:pathLst>
              <a:path h="4630103" w="4643971">
                <a:moveTo>
                  <a:pt x="0" y="0"/>
                </a:moveTo>
                <a:lnTo>
                  <a:pt x="4643971" y="0"/>
                </a:lnTo>
                <a:lnTo>
                  <a:pt x="4643971" y="4630102"/>
                </a:lnTo>
                <a:lnTo>
                  <a:pt x="0" y="463010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445776" y="73457"/>
            <a:ext cx="5072967" cy="11633473"/>
          </a:xfrm>
          <a:custGeom>
            <a:avLst/>
            <a:gdLst/>
            <a:ahLst/>
            <a:cxnLst/>
            <a:rect r="r" b="b" t="t" l="l"/>
            <a:pathLst>
              <a:path h="11633473" w="5072967">
                <a:moveTo>
                  <a:pt x="0" y="0"/>
                </a:moveTo>
                <a:lnTo>
                  <a:pt x="5072967" y="0"/>
                </a:lnTo>
                <a:lnTo>
                  <a:pt x="5072967" y="11633473"/>
                </a:lnTo>
                <a:lnTo>
                  <a:pt x="0" y="1163347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820512" y="561775"/>
            <a:ext cx="1015070" cy="49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SOSIALE MEDIER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3033141" y="465811"/>
            <a:ext cx="1635185" cy="49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KOMMUNENS NETTSIDE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501847" y="477479"/>
            <a:ext cx="1377048" cy="335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SYNLIGHET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3681643" y="364312"/>
            <a:ext cx="1951196" cy="263457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PED- OG UTDANNINGS INSTITUSJONER</a:t>
            </a:r>
          </a:p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Workshop/seminarer Få inn i pensum slik at skolen bedre kjenner til og forstår innflytelsen de har i møte med barn og unge som kunne tenke seg en fritidsaktivitet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647346" y="7205701"/>
            <a:ext cx="2576427" cy="335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HOLDNINGSENDRING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76418" y="1702679"/>
            <a:ext cx="1234640" cy="208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TikTok (under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49236" y="1893179"/>
            <a:ext cx="474116" cy="208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18 år)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53317" y="8464058"/>
            <a:ext cx="1423121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Folk søker ofte opp på sosiale medier i stedet for kommunens nettside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96830" y="3978983"/>
            <a:ext cx="895188" cy="208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Facebook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806815" y="4169483"/>
            <a:ext cx="1001087" cy="779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Melde seg inn i lokale grupper på Facebook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542744" y="5043535"/>
            <a:ext cx="1507455" cy="798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Snapchat 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(annonser)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Geografisk rettet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08787" y="5992263"/>
            <a:ext cx="1599562" cy="798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Koble på de unge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selv på SoME. De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vet hva de vil se!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22068" y="6907911"/>
            <a:ext cx="1368333" cy="117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Viktig at det er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noen dedikerte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personer som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kan lage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innhold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2879903" y="1538640"/>
            <a:ext cx="1911229" cy="398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Kommunalt arrangementssystem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3056334" y="2438867"/>
            <a:ext cx="1646777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Krever engasjement fra politiker/ansvarlig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116380" y="4899222"/>
            <a:ext cx="1759277" cy="4208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Skoler Kulturskoler Spesialklasser Samfunnshus Nærbutikk Kino Kafeer Lokale kjøpesenteret Biblioteket Voksenopplæring Ungdomshuset Tilrettelagt fritidstilbud Menighetshus Trossamfunn Eldresenter (med tilbud om besøk/opptreden?) Sykehus Legekontor Helsestasjon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6531388" y="9093756"/>
            <a:ext cx="783069" cy="265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Ungfritid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052566" y="5550275"/>
            <a:ext cx="1956311" cy="116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Tipse om å kontakte moderorganisasjonen for hjelp til kommunikasjon (sørge for at org har en verktøykasse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6145797" y="6632048"/>
            <a:ext cx="1363570" cy="989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Humanitære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organisasjoner 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som har 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kontaktflater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240447" y="3399863"/>
            <a:ext cx="1786099" cy="398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Tips til å holde nettsiden oppdatert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986482" y="8045929"/>
            <a:ext cx="2151012" cy="398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Sjekk med paraplyorganisasjonene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8965768" y="3459690"/>
            <a:ext cx="1827876" cy="779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KOBLE SEG PÅ TILSVARENDE ORG. FOR VOKSNE/ELDRE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9051188" y="4393625"/>
            <a:ext cx="1653578" cy="989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BRUKERORGANIS</a:t>
            </a:r>
          </a:p>
          <a:p>
            <a:pPr algn="ctr">
              <a:lnSpc>
                <a:spcPts val="75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ASJONER FOR</a:t>
            </a:r>
          </a:p>
          <a:p>
            <a:pPr algn="ctr">
              <a:lnSpc>
                <a:spcPts val="225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LOKALLAG OG</a:t>
            </a:r>
          </a:p>
          <a:p>
            <a:pPr algn="ctr">
              <a:lnSpc>
                <a:spcPts val="75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FORENINGER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9124159" y="5497192"/>
            <a:ext cx="1629680" cy="13694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NYHETSBREV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Her kan man også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etterspørre å få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være med på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andres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nyhetsbrev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948690" y="7420861"/>
            <a:ext cx="2005079" cy="3978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JUNGELTELEGRAFEN </a:t>
            </a: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(positivt omdømme)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8911761" y="8683847"/>
            <a:ext cx="2222706" cy="265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KOLLEKTIVTRANSPORT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11548796" y="6084627"/>
            <a:ext cx="1406995" cy="265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UNGDOMSRÅD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520916" y="8719147"/>
            <a:ext cx="1601467" cy="1351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KOBLE SEG PÅ LOKALE FORBILDER SOM KAN KOMMUNISERE UT I SINE KANALER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11486636" y="6919160"/>
            <a:ext cx="1628508" cy="116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Bruke ungdomsrådet i kommunen som snakker/jobber med kulturfrivilligheten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1372183" y="1209980"/>
            <a:ext cx="1730331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Flytte aktiviteten ut av lokalet de normalt holder til for et “pop-up- event”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1348237" y="2224440"/>
            <a:ext cx="1722949" cy="25806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Aktivitetsdager i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kommunen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(Bondens marked +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lignende)</a:t>
            </a:r>
          </a:p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Bannere, flyere,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roll-up, annen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synlig “plakat” etc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når man er et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sted. Med QR-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kode for mer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informasjon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4097257" y="7392400"/>
            <a:ext cx="862927" cy="265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Annonser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3837272" y="5690406"/>
            <a:ext cx="1317031" cy="265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LOKALAVISER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3675404" y="6355471"/>
            <a:ext cx="1646587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Pressemeldinger/ Oppslag -Ta mer plass!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3862294" y="3764909"/>
            <a:ext cx="1470346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KONFERANSER. WORKSHOPS. FROKOST- SEMINARER. KURSING.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6038252" y="4954781"/>
            <a:ext cx="1656293" cy="116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BEST PRACTICE- EKSEMPLER: FINNE DE SOM ER GODE PÅ INFORMASJON LOKALT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5811090" y="9326204"/>
            <a:ext cx="1959616" cy="779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Ansvarliggjøre i større grad hvor viktig aktiviteter for barn og unge er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5768457" y="8098326"/>
            <a:ext cx="2000812" cy="779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Være mer bevisst på hva kulturfrivilligheten har krav på! Henvis til barnekonvensjonen ++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6214065" y="724986"/>
            <a:ext cx="1634728" cy="779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VELKOMMEN TIL BYGDA OG FRIVILLIGHETEN- BROSJYRE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5878975" y="2937367"/>
            <a:ext cx="2239147" cy="779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DIREKTE KONTAKT  MED DE SOM JOBBER  I AVLASTNINGSBOLIGER 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591893" y="2695108"/>
            <a:ext cx="1482833" cy="8330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5"/>
              </a:lnSpc>
            </a:pPr>
            <a:r>
              <a:rPr lang="en-US" sz="1599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Instagram (Reels + bildekaruseller) Lenke til nettside i bio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6480696" y="144418"/>
            <a:ext cx="41519" cy="29159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52"/>
              </a:lnSpc>
            </a:pPr>
            <a:r>
              <a:rPr lang="en-US" b="true" sz="1358" i="true">
                <a:solidFill>
                  <a:srgbClr val="FFFFFF"/>
                </a:solidFill>
                <a:latin typeface="Raleway 2 Bold Italics"/>
                <a:ea typeface="Raleway 2 Bold Italics"/>
                <a:cs typeface="Raleway 2 Bold Italics"/>
                <a:sym typeface="Raleway 2 Bold Italics"/>
              </a:rPr>
              <a:t> 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6030239" y="452933"/>
            <a:ext cx="4434430" cy="15361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62"/>
              </a:lnSpc>
            </a:pPr>
            <a:r>
              <a:rPr lang="en-US" b="true" sz="2028" i="true">
                <a:solidFill>
                  <a:srgbClr val="FFFFFF"/>
                </a:solidFill>
                <a:latin typeface="Raleway 2 Bold Italics"/>
                <a:ea typeface="Raleway 2 Bold Italics"/>
                <a:cs typeface="Raleway 2 Bold Italics"/>
                <a:sym typeface="Raleway 2 Bold Italics"/>
              </a:rPr>
              <a:t>HVOR</a:t>
            </a: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 BURDE</a:t>
            </a:r>
          </a:p>
          <a:p>
            <a:pPr algn="ctr">
              <a:lnSpc>
                <a:spcPts val="1014"/>
              </a:lnSpc>
            </a:pP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KULTURFRIVILLIGHETEN</a:t>
            </a:r>
          </a:p>
          <a:p>
            <a:pPr algn="ctr">
              <a:lnSpc>
                <a:spcPts val="3336"/>
              </a:lnSpc>
            </a:pP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KOMMUNISERE UT FOR Å NÅ BARN</a:t>
            </a:r>
          </a:p>
          <a:p>
            <a:pPr algn="ctr">
              <a:lnSpc>
                <a:spcPts val="1014"/>
              </a:lnSpc>
            </a:pP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OG UNGE MED INFO OM</a:t>
            </a:r>
          </a:p>
          <a:p>
            <a:pPr algn="ctr">
              <a:lnSpc>
                <a:spcPts val="3336"/>
              </a:lnSpc>
            </a:pP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AKTIVITETER?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118803" y="249193"/>
            <a:ext cx="4283116" cy="3582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50"/>
              </a:lnSpc>
            </a:pPr>
            <a:r>
              <a:rPr lang="en-US" b="true" sz="1358" i="true">
                <a:solidFill>
                  <a:srgbClr val="FFFFFF"/>
                </a:solidFill>
                <a:latin typeface="Raleway 2 Bold Italics"/>
                <a:ea typeface="Raleway 2 Bold Italics"/>
                <a:cs typeface="Raleway 2 Bold Italics"/>
                <a:sym typeface="Raleway 2 Bold Italics"/>
              </a:rPr>
              <a:t>Hva,hvoroghvordan skalorganisasjoner nå utmed informasjonomsine aktivitetertilbarn og unge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2909068" y="4083272"/>
            <a:ext cx="1994059" cy="448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OPPSLAGSTAVLE/ PLAKATER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402067" y="4757080"/>
            <a:ext cx="1259748" cy="448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ANDRE  NETTSIDER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6199356" y="2572160"/>
            <a:ext cx="1851860" cy="30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EGNE NETTSIDER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9059866" y="2460593"/>
            <a:ext cx="912847" cy="448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GOOGLE MAPS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DF0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4086" y="1336234"/>
            <a:ext cx="2247548" cy="3710864"/>
          </a:xfrm>
          <a:custGeom>
            <a:avLst/>
            <a:gdLst/>
            <a:ahLst/>
            <a:cxnLst/>
            <a:rect r="r" b="b" t="t" l="l"/>
            <a:pathLst>
              <a:path h="3710864" w="2247548">
                <a:moveTo>
                  <a:pt x="0" y="0"/>
                </a:moveTo>
                <a:lnTo>
                  <a:pt x="2247548" y="0"/>
                </a:lnTo>
                <a:lnTo>
                  <a:pt x="2247548" y="3710863"/>
                </a:lnTo>
                <a:lnTo>
                  <a:pt x="0" y="371086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34867" y="144570"/>
            <a:ext cx="2166766" cy="1187806"/>
          </a:xfrm>
          <a:custGeom>
            <a:avLst/>
            <a:gdLst/>
            <a:ahLst/>
            <a:cxnLst/>
            <a:rect r="r" b="b" t="t" l="l"/>
            <a:pathLst>
              <a:path h="1187806" w="2166766">
                <a:moveTo>
                  <a:pt x="0" y="0"/>
                </a:moveTo>
                <a:lnTo>
                  <a:pt x="2166767" y="0"/>
                </a:lnTo>
                <a:lnTo>
                  <a:pt x="2166767" y="1187806"/>
                </a:lnTo>
                <a:lnTo>
                  <a:pt x="0" y="11878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98377" y="5402161"/>
            <a:ext cx="2203256" cy="4826908"/>
          </a:xfrm>
          <a:custGeom>
            <a:avLst/>
            <a:gdLst/>
            <a:ahLst/>
            <a:cxnLst/>
            <a:rect r="r" b="b" t="t" l="l"/>
            <a:pathLst>
              <a:path h="4826908" w="2203256">
                <a:moveTo>
                  <a:pt x="0" y="0"/>
                </a:moveTo>
                <a:lnTo>
                  <a:pt x="2203257" y="0"/>
                </a:lnTo>
                <a:lnTo>
                  <a:pt x="2203257" y="4826908"/>
                </a:lnTo>
                <a:lnTo>
                  <a:pt x="0" y="482690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633710" y="96079"/>
            <a:ext cx="2540279" cy="7163676"/>
          </a:xfrm>
          <a:custGeom>
            <a:avLst/>
            <a:gdLst/>
            <a:ahLst/>
            <a:cxnLst/>
            <a:rect r="r" b="b" t="t" l="l"/>
            <a:pathLst>
              <a:path h="7163676" w="2540279">
                <a:moveTo>
                  <a:pt x="0" y="0"/>
                </a:moveTo>
                <a:lnTo>
                  <a:pt x="2540280" y="0"/>
                </a:lnTo>
                <a:lnTo>
                  <a:pt x="2540280" y="7163676"/>
                </a:lnTo>
                <a:lnTo>
                  <a:pt x="0" y="716367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479843" y="7361358"/>
            <a:ext cx="3293202" cy="2867711"/>
          </a:xfrm>
          <a:custGeom>
            <a:avLst/>
            <a:gdLst/>
            <a:ahLst/>
            <a:cxnLst/>
            <a:rect r="r" b="b" t="t" l="l"/>
            <a:pathLst>
              <a:path h="2867711" w="3293202">
                <a:moveTo>
                  <a:pt x="0" y="0"/>
                </a:moveTo>
                <a:lnTo>
                  <a:pt x="3293202" y="0"/>
                </a:lnTo>
                <a:lnTo>
                  <a:pt x="3293202" y="2867711"/>
                </a:lnTo>
                <a:lnTo>
                  <a:pt x="0" y="286771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5897023" y="2146535"/>
            <a:ext cx="2483939" cy="4277373"/>
          </a:xfrm>
          <a:custGeom>
            <a:avLst/>
            <a:gdLst/>
            <a:ahLst/>
            <a:cxnLst/>
            <a:rect r="r" b="b" t="t" l="l"/>
            <a:pathLst>
              <a:path h="4277373" w="2483939">
                <a:moveTo>
                  <a:pt x="0" y="0"/>
                </a:moveTo>
                <a:lnTo>
                  <a:pt x="2483939" y="0"/>
                </a:lnTo>
                <a:lnTo>
                  <a:pt x="2483939" y="4277373"/>
                </a:lnTo>
                <a:lnTo>
                  <a:pt x="0" y="427737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830262" y="6608997"/>
            <a:ext cx="2554014" cy="3175959"/>
          </a:xfrm>
          <a:custGeom>
            <a:avLst/>
            <a:gdLst/>
            <a:ahLst/>
            <a:cxnLst/>
            <a:rect r="r" b="b" t="t" l="l"/>
            <a:pathLst>
              <a:path h="3175959" w="2554014">
                <a:moveTo>
                  <a:pt x="0" y="0"/>
                </a:moveTo>
                <a:lnTo>
                  <a:pt x="2554014" y="0"/>
                </a:lnTo>
                <a:lnTo>
                  <a:pt x="2554014" y="3175959"/>
                </a:lnTo>
                <a:lnTo>
                  <a:pt x="0" y="3175959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799986" y="8016307"/>
            <a:ext cx="2242842" cy="1641691"/>
          </a:xfrm>
          <a:custGeom>
            <a:avLst/>
            <a:gdLst/>
            <a:ahLst/>
            <a:cxnLst/>
            <a:rect r="r" b="b" t="t" l="l"/>
            <a:pathLst>
              <a:path h="1641691" w="2242842">
                <a:moveTo>
                  <a:pt x="0" y="0"/>
                </a:moveTo>
                <a:lnTo>
                  <a:pt x="2242842" y="0"/>
                </a:lnTo>
                <a:lnTo>
                  <a:pt x="2242842" y="1641691"/>
                </a:lnTo>
                <a:lnTo>
                  <a:pt x="0" y="1641691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5802058" y="45177"/>
            <a:ext cx="7736900" cy="10191302"/>
          </a:xfrm>
          <a:custGeom>
            <a:avLst/>
            <a:gdLst/>
            <a:ahLst/>
            <a:cxnLst/>
            <a:rect r="r" b="b" t="t" l="l"/>
            <a:pathLst>
              <a:path h="10191302" w="7736900">
                <a:moveTo>
                  <a:pt x="0" y="0"/>
                </a:moveTo>
                <a:lnTo>
                  <a:pt x="7736901" y="0"/>
                </a:lnTo>
                <a:lnTo>
                  <a:pt x="7736901" y="10191302"/>
                </a:lnTo>
                <a:lnTo>
                  <a:pt x="0" y="10191302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4020667" y="2089614"/>
            <a:ext cx="2318976" cy="1772983"/>
          </a:xfrm>
          <a:custGeom>
            <a:avLst/>
            <a:gdLst/>
            <a:ahLst/>
            <a:cxnLst/>
            <a:rect r="r" b="b" t="t" l="l"/>
            <a:pathLst>
              <a:path h="1772983" w="2318976">
                <a:moveTo>
                  <a:pt x="0" y="0"/>
                </a:moveTo>
                <a:lnTo>
                  <a:pt x="2318975" y="0"/>
                </a:lnTo>
                <a:lnTo>
                  <a:pt x="2318975" y="1772983"/>
                </a:lnTo>
                <a:lnTo>
                  <a:pt x="0" y="1772983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4126327" y="6030839"/>
            <a:ext cx="1906991" cy="2056000"/>
          </a:xfrm>
          <a:custGeom>
            <a:avLst/>
            <a:gdLst/>
            <a:ahLst/>
            <a:cxnLst/>
            <a:rect r="r" b="b" t="t" l="l"/>
            <a:pathLst>
              <a:path h="2056000" w="1906991">
                <a:moveTo>
                  <a:pt x="0" y="0"/>
                </a:moveTo>
                <a:lnTo>
                  <a:pt x="1906991" y="0"/>
                </a:lnTo>
                <a:lnTo>
                  <a:pt x="1906991" y="2056000"/>
                </a:lnTo>
                <a:lnTo>
                  <a:pt x="0" y="2056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4612102" y="8190700"/>
            <a:ext cx="2613584" cy="1744494"/>
          </a:xfrm>
          <a:custGeom>
            <a:avLst/>
            <a:gdLst/>
            <a:ahLst/>
            <a:cxnLst/>
            <a:rect r="r" b="b" t="t" l="l"/>
            <a:pathLst>
              <a:path h="1744494" w="2613584">
                <a:moveTo>
                  <a:pt x="0" y="0"/>
                </a:moveTo>
                <a:lnTo>
                  <a:pt x="2613584" y="0"/>
                </a:lnTo>
                <a:lnTo>
                  <a:pt x="2613584" y="1744494"/>
                </a:lnTo>
                <a:lnTo>
                  <a:pt x="0" y="174449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5065893" y="10221163"/>
            <a:ext cx="2420474" cy="1485767"/>
          </a:xfrm>
          <a:custGeom>
            <a:avLst/>
            <a:gdLst/>
            <a:ahLst/>
            <a:cxnLst/>
            <a:rect r="r" b="b" t="t" l="l"/>
            <a:pathLst>
              <a:path h="1485767" w="2420474">
                <a:moveTo>
                  <a:pt x="0" y="0"/>
                </a:moveTo>
                <a:lnTo>
                  <a:pt x="2420473" y="0"/>
                </a:lnTo>
                <a:lnTo>
                  <a:pt x="2420473" y="1485767"/>
                </a:lnTo>
                <a:lnTo>
                  <a:pt x="0" y="1485767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5206196" y="4175208"/>
            <a:ext cx="2580913" cy="1192930"/>
          </a:xfrm>
          <a:custGeom>
            <a:avLst/>
            <a:gdLst/>
            <a:ahLst/>
            <a:cxnLst/>
            <a:rect r="r" b="b" t="t" l="l"/>
            <a:pathLst>
              <a:path h="1192930" w="2580913">
                <a:moveTo>
                  <a:pt x="0" y="0"/>
                </a:moveTo>
                <a:lnTo>
                  <a:pt x="2580913" y="0"/>
                </a:lnTo>
                <a:lnTo>
                  <a:pt x="2580913" y="1192930"/>
                </a:lnTo>
                <a:lnTo>
                  <a:pt x="0" y="1192930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5380037" y="430835"/>
            <a:ext cx="2566511" cy="1414567"/>
          </a:xfrm>
          <a:custGeom>
            <a:avLst/>
            <a:gdLst/>
            <a:ahLst/>
            <a:cxnLst/>
            <a:rect r="r" b="b" t="t" l="l"/>
            <a:pathLst>
              <a:path h="1414567" w="2566511">
                <a:moveTo>
                  <a:pt x="0" y="0"/>
                </a:moveTo>
                <a:lnTo>
                  <a:pt x="2566511" y="0"/>
                </a:lnTo>
                <a:lnTo>
                  <a:pt x="2566511" y="1414567"/>
                </a:lnTo>
                <a:lnTo>
                  <a:pt x="0" y="1414567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382571" y="5643286"/>
            <a:ext cx="1906991" cy="1077754"/>
          </a:xfrm>
          <a:custGeom>
            <a:avLst/>
            <a:gdLst/>
            <a:ahLst/>
            <a:cxnLst/>
            <a:rect r="r" b="b" t="t" l="l"/>
            <a:pathLst>
              <a:path h="1077754" w="1906991">
                <a:moveTo>
                  <a:pt x="0" y="0"/>
                </a:moveTo>
                <a:lnTo>
                  <a:pt x="1906991" y="0"/>
                </a:lnTo>
                <a:lnTo>
                  <a:pt x="1906991" y="1077754"/>
                </a:lnTo>
                <a:lnTo>
                  <a:pt x="0" y="1077754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820512" y="561775"/>
            <a:ext cx="1015070" cy="49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SOSIALE MEDIER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780576" y="465811"/>
            <a:ext cx="2150469" cy="49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SYNLIGGJØRING/ SYNLIGHET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1696062" y="477479"/>
            <a:ext cx="980875" cy="3355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59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SKOLEN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11886533" y="6155417"/>
            <a:ext cx="808863" cy="497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75"/>
              </a:lnSpc>
            </a:pPr>
            <a:r>
              <a:rPr lang="en-US" b="true" sz="18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STILLE KRAV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678551" y="7831607"/>
            <a:ext cx="1169556" cy="398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Ha alle med- dugnad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36540" y="6662204"/>
            <a:ext cx="1628508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Felles kampanje for kulturfrivilligheten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412680" y="8744121"/>
            <a:ext cx="1692631" cy="1351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Reklame på TV/kino/nettsted “Ønsker du.....” med tydelig målgruppe og enkel tilgang til nettsted med oversikt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470659" y="1594075"/>
            <a:ext cx="1677286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Bruke sosiale medier for å skape positiv oppmerksomhet rundt aktiviteten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10283" y="2632739"/>
            <a:ext cx="1377658" cy="989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Annonser på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Snapchat, evt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ung-innhold på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Tiktok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370303" y="3715683"/>
            <a:ext cx="1763554" cy="1179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Felles tiktok-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konto? Lage “kult”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innhold som skaper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FOMO. 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UngFritid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2980811" y="1348140"/>
            <a:ext cx="1705261" cy="19734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Oppsøke publikum/mulige deltakere på andre arenaer</a:t>
            </a:r>
          </a:p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Være tilstede i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lokalpressen.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Være synlige i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samfunnet på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kollektiv transport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3296774" y="3456232"/>
            <a:ext cx="1060933" cy="608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Vis aktivitet.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Synlighet.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3034989" y="4676632"/>
            <a:ext cx="1704870" cy="1351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Bli med på eventer som skjer i nærmiljøet og gjøre det spennende for barn (feks spille musikk de liker)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2894828" y="6432299"/>
            <a:ext cx="1939985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Test noe nytt (utenfor boksen) for å bryte “Slik gjør vi det her”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3049648" y="8549545"/>
            <a:ext cx="1842640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Fysisk besøk og prat (pga digitalt utenforskap)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2660247" y="9149620"/>
            <a:ext cx="2939910" cy="989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Aktivt oppsøke målgruppa man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ønsker: direkte kontakt med en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nøkkelperson (lærer koordinator,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ansatt på bolig osv)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6631438" y="7859525"/>
            <a:ext cx="1177909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Holdning Fremsnakk Gå i seg selv 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6190536" y="8611257"/>
            <a:ext cx="1870034" cy="9893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Ta samtalen om hva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man er villig til å ofre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for å være mer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tilgjengelig for alle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6194317" y="3399863"/>
            <a:ext cx="1880140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NRKSuper: Vise frem aktiviteter, pitche konsept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163742" y="4067832"/>
            <a:ext cx="1924641" cy="798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Barne-TV?</a:t>
            </a:r>
          </a:p>
          <a:p>
            <a:pPr algn="ctr">
              <a:lnSpc>
                <a:spcPts val="7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Samarbeid med NRK:</a:t>
            </a:r>
          </a:p>
          <a:p>
            <a:pPr algn="ctr">
              <a:lnSpc>
                <a:spcPts val="225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“Hva er kultur”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217377" y="5268573"/>
            <a:ext cx="1930470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Barnekanal på Youtube? Fokus: kvalitet, ikke reklame. Heller inspirasjon, ubevisst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8967064" y="8353387"/>
            <a:ext cx="1922697" cy="116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GØYALE AKTIVITETER = SATSNING, MEN OG MOTIVERENDE! “GULROT” FOR Å BLI MED. GODE MÅL!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9010326" y="5625532"/>
            <a:ext cx="2008584" cy="398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Ungdomsmedvirkning - Hva syns de selv?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8974531" y="3418037"/>
            <a:ext cx="1952234" cy="1541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Ung medvirkning, inkludere de som allerede er med (i organisasjonen) på estetikk, innhold, aktiviteter. Blir de involvert og inkludert, blir de ofte engasjert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8930830" y="6461798"/>
            <a:ext cx="2041417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Bruk ungdomsråd/elevråd i større grad. Ha tydelige “ambassadører”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1612690" y="3794817"/>
            <a:ext cx="1367361" cy="116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Henge opp en appellerende plakat - tydelig formål - på alle skoler i lokalmiljøet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11332616" y="2809132"/>
            <a:ext cx="1860518" cy="398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Få skolen og ansatte med på laget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11493065" y="8898284"/>
            <a:ext cx="1844392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Være mer bevisst/bevisstgjøre at barn/unge har rett til å delta i en fritidsaktivitet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11240700" y="1348140"/>
            <a:ext cx="2035588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Samvirke lokalt! SKOLEN --&gt; ELEV Lærer ---&gt; Foresatt Ikke aktivitet på barnet  = Handling</a:t>
            </a:r>
          </a:p>
        </p:txBody>
      </p:sp>
      <p:sp>
        <p:nvSpPr>
          <p:cNvPr name="TextBox 47" id="47"/>
          <p:cNvSpPr txBox="true"/>
          <p:nvPr/>
        </p:nvSpPr>
        <p:spPr>
          <a:xfrm rot="0">
            <a:off x="11404692" y="7194480"/>
            <a:ext cx="1882283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sz="1500">
                <a:solidFill>
                  <a:srgbClr val="000000"/>
                </a:solidFill>
                <a:latin typeface="Raleway 2"/>
                <a:ea typeface="Raleway 2"/>
                <a:cs typeface="Raleway 2"/>
                <a:sym typeface="Raleway 2"/>
              </a:rPr>
              <a:t>Ta mer plass! Kulturfrivilligheten er også viktig i folkehelse- perspektivet!</a:t>
            </a:r>
          </a:p>
        </p:txBody>
      </p:sp>
      <p:sp>
        <p:nvSpPr>
          <p:cNvPr name="TextBox 48" id="48"/>
          <p:cNvSpPr txBox="true"/>
          <p:nvPr/>
        </p:nvSpPr>
        <p:spPr>
          <a:xfrm rot="0">
            <a:off x="14302692" y="6432842"/>
            <a:ext cx="1626184" cy="1160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VERV EN VENN- KAMPANJER LÆRE BARNA OM SAMFUNN OG FELLSKAP</a:t>
            </a:r>
          </a:p>
        </p:txBody>
      </p:sp>
      <p:sp>
        <p:nvSpPr>
          <p:cNvPr name="TextBox 49" id="49"/>
          <p:cNvSpPr txBox="true"/>
          <p:nvPr/>
        </p:nvSpPr>
        <p:spPr>
          <a:xfrm rot="0">
            <a:off x="14248762" y="2539841"/>
            <a:ext cx="1975352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APPELLERE TIL TANKEN OM MINNENE OG OPPLEVELSENE MAN SKAPER</a:t>
            </a:r>
          </a:p>
        </p:txBody>
      </p:sp>
      <p:sp>
        <p:nvSpPr>
          <p:cNvPr name="TextBox 50" id="50"/>
          <p:cNvSpPr txBox="true"/>
          <p:nvPr/>
        </p:nvSpPr>
        <p:spPr>
          <a:xfrm rot="0">
            <a:off x="14880622" y="8594912"/>
            <a:ext cx="2090195" cy="970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KONTAKTE ANDRE ORGANISASJONER SOM REPRESENTERER MÅLGRUPPA MAN ØNSKER</a:t>
            </a:r>
          </a:p>
        </p:txBody>
      </p:sp>
      <p:sp>
        <p:nvSpPr>
          <p:cNvPr name="TextBox 51" id="51"/>
          <p:cNvSpPr txBox="true"/>
          <p:nvPr/>
        </p:nvSpPr>
        <p:spPr>
          <a:xfrm rot="0">
            <a:off x="15803937" y="881139"/>
            <a:ext cx="1553508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FRIVILLIGHETEN “FOR DUMMIES” A B C</a:t>
            </a:r>
          </a:p>
        </p:txBody>
      </p:sp>
      <p:sp>
        <p:nvSpPr>
          <p:cNvPr name="TextBox 52" id="52"/>
          <p:cNvSpPr txBox="true"/>
          <p:nvPr/>
        </p:nvSpPr>
        <p:spPr>
          <a:xfrm rot="0">
            <a:off x="15582243" y="4711122"/>
            <a:ext cx="1956502" cy="2654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1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VOKSENOPPLÆRING</a:t>
            </a:r>
          </a:p>
        </p:txBody>
      </p:sp>
      <p:sp>
        <p:nvSpPr>
          <p:cNvPr name="TextBox 53" id="53"/>
          <p:cNvSpPr txBox="true"/>
          <p:nvPr/>
        </p:nvSpPr>
        <p:spPr>
          <a:xfrm rot="0">
            <a:off x="16704126" y="5921750"/>
            <a:ext cx="1257576" cy="5893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00"/>
              </a:lnSpc>
            </a:pPr>
            <a:r>
              <a:rPr lang="en-US" b="true" sz="1500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NYBAKTE FORELDRE “INFOPAKKE”</a:t>
            </a:r>
          </a:p>
        </p:txBody>
      </p:sp>
      <p:sp>
        <p:nvSpPr>
          <p:cNvPr name="TextBox 54" id="54"/>
          <p:cNvSpPr txBox="true"/>
          <p:nvPr/>
        </p:nvSpPr>
        <p:spPr>
          <a:xfrm rot="0">
            <a:off x="6009551" y="334918"/>
            <a:ext cx="4476436" cy="15152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39"/>
              </a:lnSpc>
            </a:pPr>
            <a:r>
              <a:rPr lang="en-US" b="true" sz="1358" i="true">
                <a:solidFill>
                  <a:srgbClr val="FFFFFF"/>
                </a:solidFill>
                <a:latin typeface="Raleway 2 Bold Italics"/>
                <a:ea typeface="Raleway 2 Bold Italics"/>
                <a:cs typeface="Raleway 2 Bold Italics"/>
                <a:sym typeface="Raleway 2 Bold Italics"/>
              </a:rPr>
              <a:t> </a:t>
            </a:r>
          </a:p>
          <a:p>
            <a:pPr algn="ctr">
              <a:lnSpc>
                <a:spcPts val="3344"/>
              </a:lnSpc>
            </a:pPr>
            <a:r>
              <a:rPr lang="en-US" b="true" sz="2028" i="true">
                <a:solidFill>
                  <a:srgbClr val="FFFFFF"/>
                </a:solidFill>
                <a:latin typeface="Raleway 2 Bold Italics"/>
                <a:ea typeface="Raleway 2 Bold Italics"/>
                <a:cs typeface="Raleway 2 Bold Italics"/>
                <a:sym typeface="Raleway 2 Bold Italics"/>
              </a:rPr>
              <a:t>HVORDAN </a:t>
            </a: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KAN</a:t>
            </a:r>
          </a:p>
          <a:p>
            <a:pPr algn="ctr">
              <a:lnSpc>
                <a:spcPts val="1125"/>
              </a:lnSpc>
            </a:pP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KULTURFRIVILLIGHETEN NÅ UT TIL</a:t>
            </a:r>
          </a:p>
          <a:p>
            <a:pPr algn="ctr">
              <a:lnSpc>
                <a:spcPts val="3224"/>
              </a:lnSpc>
            </a:pP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BARN OG UNGE MED INFO OM</a:t>
            </a:r>
          </a:p>
          <a:p>
            <a:pPr algn="ctr">
              <a:lnSpc>
                <a:spcPts val="1125"/>
              </a:lnSpc>
            </a:pPr>
            <a:r>
              <a:rPr lang="en-US" b="true" sz="2028">
                <a:solidFill>
                  <a:srgbClr val="FFFFFF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AKTIVITETER?</a:t>
            </a:r>
          </a:p>
        </p:txBody>
      </p:sp>
      <p:sp>
        <p:nvSpPr>
          <p:cNvPr name="TextBox 55" id="55"/>
          <p:cNvSpPr txBox="true"/>
          <p:nvPr/>
        </p:nvSpPr>
        <p:spPr>
          <a:xfrm rot="0">
            <a:off x="6118803" y="249193"/>
            <a:ext cx="4283116" cy="186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50"/>
              </a:lnSpc>
            </a:pPr>
            <a:r>
              <a:rPr lang="en-US" b="true" sz="1358" i="true">
                <a:solidFill>
                  <a:srgbClr val="FFFFFF"/>
                </a:solidFill>
                <a:latin typeface="Raleway 2 Bold Italics"/>
                <a:ea typeface="Raleway 2 Bold Italics"/>
                <a:cs typeface="Raleway 2 Bold Italics"/>
                <a:sym typeface="Raleway 2 Bold Italics"/>
              </a:rPr>
              <a:t>Hva, hvor og hvordan skal organisasjoner nå ut med</a:t>
            </a:r>
          </a:p>
        </p:txBody>
      </p:sp>
      <p:sp>
        <p:nvSpPr>
          <p:cNvPr name="TextBox 56" id="56"/>
          <p:cNvSpPr txBox="true"/>
          <p:nvPr/>
        </p:nvSpPr>
        <p:spPr>
          <a:xfrm rot="0">
            <a:off x="6315704" y="420643"/>
            <a:ext cx="3881266" cy="1868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50"/>
              </a:lnSpc>
            </a:pPr>
            <a:r>
              <a:rPr lang="en-US" b="true" sz="1358" i="true">
                <a:solidFill>
                  <a:srgbClr val="FFFFFF"/>
                </a:solidFill>
                <a:latin typeface="Raleway 2 Bold Italics"/>
                <a:ea typeface="Raleway 2 Bold Italics"/>
                <a:cs typeface="Raleway 2 Bold Italics"/>
                <a:sym typeface="Raleway 2 Bold Italics"/>
              </a:rPr>
              <a:t>informasjonomsine aktivitetertilbarn og unge</a:t>
            </a:r>
          </a:p>
        </p:txBody>
      </p:sp>
      <p:sp>
        <p:nvSpPr>
          <p:cNvPr name="TextBox 57" id="57"/>
          <p:cNvSpPr txBox="true"/>
          <p:nvPr/>
        </p:nvSpPr>
        <p:spPr>
          <a:xfrm rot="0">
            <a:off x="665102" y="5819737"/>
            <a:ext cx="1325347" cy="30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KAMPANJER</a:t>
            </a:r>
          </a:p>
        </p:txBody>
      </p:sp>
      <p:sp>
        <p:nvSpPr>
          <p:cNvPr name="TextBox 58" id="58"/>
          <p:cNvSpPr txBox="true"/>
          <p:nvPr/>
        </p:nvSpPr>
        <p:spPr>
          <a:xfrm rot="0">
            <a:off x="2956255" y="7718250"/>
            <a:ext cx="1853841" cy="30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FYSISK KONTAKT</a:t>
            </a:r>
          </a:p>
        </p:txBody>
      </p:sp>
      <p:sp>
        <p:nvSpPr>
          <p:cNvPr name="TextBox 59" id="59"/>
          <p:cNvSpPr txBox="true"/>
          <p:nvPr/>
        </p:nvSpPr>
        <p:spPr>
          <a:xfrm rot="0">
            <a:off x="6768322" y="2572160"/>
            <a:ext cx="691191" cy="30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MEDIA</a:t>
            </a:r>
          </a:p>
        </p:txBody>
      </p:sp>
      <p:sp>
        <p:nvSpPr>
          <p:cNvPr name="TextBox 60" id="60"/>
          <p:cNvSpPr txBox="true"/>
          <p:nvPr/>
        </p:nvSpPr>
        <p:spPr>
          <a:xfrm rot="0">
            <a:off x="6383874" y="7008685"/>
            <a:ext cx="1175004" cy="3052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379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HOLDNING</a:t>
            </a:r>
          </a:p>
        </p:txBody>
      </p:sp>
      <p:sp>
        <p:nvSpPr>
          <p:cNvPr name="TextBox 61" id="61"/>
          <p:cNvSpPr txBox="true"/>
          <p:nvPr/>
        </p:nvSpPr>
        <p:spPr>
          <a:xfrm rot="0">
            <a:off x="9104767" y="2508361"/>
            <a:ext cx="1544145" cy="4481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50"/>
              </a:lnSpc>
            </a:pPr>
            <a:r>
              <a:rPr lang="en-US" b="true" sz="1699">
                <a:solidFill>
                  <a:srgbClr val="000000"/>
                </a:solidFill>
                <a:latin typeface="Raleway 2 Bold"/>
                <a:ea typeface="Raleway 2 Bold"/>
                <a:cs typeface="Raleway 2 Bold"/>
                <a:sym typeface="Raleway 2 Bold"/>
              </a:rPr>
              <a:t>UNG MEDVIRKNING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DAGrWbnkoC4</dc:identifier>
  <dcterms:modified xsi:type="dcterms:W3CDTF">2011-08-01T06:04:30Z</dcterms:modified>
  <cp:revision>1</cp:revision>
  <dc:title>Presentasjon_informasjonsprosjekt_til medlemsmøtet_2025.pptx</dc:title>
</cp:coreProperties>
</file>